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Lst>
  <p:sldSz cx="9144000" cy="51435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Welcome. Introduce yourself and CloudHealth. Quick origin story: CloudHealth was built powering Dermifi — a successful white-labeled dermatology telehealth brand. We've now opened that same infrastructure to all telehealth verticals: weight loss, men's health, women's health, peptide therapy, and more. Today I'll show you how that platform can launch YOUR brand in weeks, not months.</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the prospect through what they'll see today. Set expectations: by the end of this call they'll have a clear picture of the platform, the formulary, and what it takes to launch. Ask: 'Is there anything specific you want to make sure we cover today?'</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the core insight slide. Most telehealth brands are stringing together 10-15 different tools to run their patient journey. Each handoff is a failure point — lost patients, delayed Rx, compliance gaps, and burned-out staff. Ask: 'How many tools does your team currently use to run a patient from signup to refill?' Pause. Let it land.</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Set the context. This isn't a niche market — it's a $186B industry growing at 7x since pre-COVID. The window to establish a strong brand is NOW, before category leaders cement their position. CloudHealth gives brands the infrastructure to move fast and scale.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your pivot from problem to solution. CloudHealth replaces ALL those disconnected tools with one unified platform. Key message: it's purpose-built for telehealth — not a generic SaaS tool adapted for healthcare. And it's 100% white-labeled — your patients never see the CloudHealth name.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Walk through the patient journey step by step. This is the 'aha moment' slide — prospects realize CloudHealth handles EVERYTHING from the first web visit to the patient's second and third order. Ask: 'Which of these steps is currently causing the most friction for your team?'</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Give a high-level tour of all six modules. Use this as the 'map' for the demo — you'll go deeper on each one. Ask which modules they're most interested in seeing. Common answers: Analytics, Quiz Builder, Pharmacy integration.</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Demo the quiz builder. Show how it's fully white-labeled. Click through a sample patient quiz in the demo environment. Emphasize: the patient sees THEIR brand only. Branching logic is powerful — show how a 'yes' to low testosterone sends the patient down a different path than a 'no'. Ask: 'What patient intake questions are most important to your clinical protocol?'</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provider network is a major differentiator. Brands don't need to hire, credential, or contract their own providers — CloudHealth's network is available on-demand. Ask: 'Do you currently have provider relationships, or are you looking for us to supply that?' If they have providers, explain they can integrate those too.</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is where the recurring revenue lives. The order management module handles the full fulfillment loop. Key selling point: the automated refill system drives LTV without manual intervention. Show how a patient who approves refill just gets their medication — no re-intake, no new provider visit required unless clinically needed.</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Analytics is a huge selling point for growth-minded operators. They want to know what's working and what's not. Walk through the dashboard. Show a sample MRR chart, a funnel conversion view, and a cohort retention curve. Ask: 'What metrics do you currently track manually, if at all?' Pause — the silence is revealing.</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Patients who can message their provider directly are far more likely to stay on treatment. This module reduces churn while keeping the clinical team informed and compliant. Show how the admin team can monitor and triage conversations. Key point: all of this is under the BRAND's domain — not a generic telehealth app.</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This slide shows the breadth of the formulary. Key message: brands can choose a focused formulary (e.g., GLP-1 weight loss only) or a broad catalog. The compounding pharmacy handles manufacturing and shipping. Dosages are customizable. Ask: 'What treatment lines are you planning to launch with?' This helps scope the custom proposal.</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The white-label model is a critical differentiator. The brand OWNS the patient relationship. Everything the patient sees is the brand's identity. CloudHealth is the invisible infrastructure layer. This is exactly how Dermifi built their successful dermatology brand — and now CloudHealth is open to all telehealth verticals.</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Compliance is table stakes in telehealth, but it's often the thing brands try to figure out AFTER they've built everything else — which is very expensive to retrofit. CloudHealth gives you a compliant foundation from day one. This is especially important for brands raising capital or working with enterprise partners who will do due diligence.</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Don't deep-dive on pricing in this meeting — the goal is to show there's a clear, transparent model. Direct them to cloudhealth-pricing.lovable.app for the full breakdown. If they ask for numbers, offer to build a custom proposal based on their volume, formulary, and launch timeline. That customization is part of the value.</a:t>
            </a:r>
          </a:p>
        </p:txBody>
      </p:sp>
      <p:sp>
        <p:nvSpPr>
          <p:cNvPr id="4" name="Slide Number Placeholder 3"/>
          <p:cNvSpPr>
            <a:spLocks noGrp="1"/>
          </p:cNvSpPr>
          <p:nvPr>
            <p:ph type="sldNum" idx="5" sz="quarter"/>
          </p:nvPr>
        </p:nvSpPr>
        <p:spPr/>
      </p:sp>
    </p:spTree>
  </p:cSld>
  <p:clrMapOvr>
    <a:masterClrMapping/>
  </p:clrMapOvr>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Use this comparison to reinforce the build-vs-buy decision. The DIY path is long, expensive, and fragile. CloudHealth is the fastest path to a compliant, scalable telehealth brand. Ask: 'Which of these rows resonates most with where you are right now?' Let them self-identify their biggest pain point — then address it directly.</a:t>
            </a:r>
          </a:p>
        </p:txBody>
      </p:sp>
      <p:sp>
        <p:nvSpPr>
          <p:cNvPr id="4" name="Slide Number Placeholder 3"/>
          <p:cNvSpPr>
            <a:spLocks noGrp="1"/>
          </p:cNvSpPr>
          <p:nvPr>
            <p:ph type="sldNum" idx="5" sz="quarter"/>
          </p:nvPr>
        </p:nvSpPr>
        <p:spPr/>
      </p:sp>
    </p:spTree>
  </p:cSld>
  <p:clrMapOvr>
    <a:masterClrMapping/>
  </p:clrMapOvr>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Close with clear next steps. Goal: leave this meeting with a specific follow-up action confirmed. Best case: schedule the live platform demo before you hang up. Second best: set a date to deliver a custom proposal. Never leave without something concrete on the calendar. Ask: 'Which of these steps makes the most sense for where you are right now?'</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8.xml"/><Relationship Id="rId4" Type="http://schemas.openxmlformats.org/officeDocument/2006/relationships/image" Target="../media/image3.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9.xml"/><Relationship Id="rId4" Type="http://schemas.openxmlformats.org/officeDocument/2006/relationships/image" Target="../media/image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0.xml"/><Relationship Id="rId4" Type="http://schemas.openxmlformats.org/officeDocument/2006/relationships/image" Target="../media/image5.jp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1.xml"/><Relationship Id="rId4" Type="http://schemas.openxmlformats.org/officeDocument/2006/relationships/image" Target="../media/image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2.xml"/><Relationship Id="rId4" Type="http://schemas.openxmlformats.org/officeDocument/2006/relationships/image" Target="../media/image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8.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482AF6"/>
        </a:solidFill>
        <a:effectLst/>
      </p:bgPr>
    </p:bg>
    <p:spTree>
      <p:nvGrpSpPr>
        <p:cNvPr id="1" name=""/>
        <p:cNvGrpSpPr/>
        <p:nvPr/>
      </p:nvGrpSpPr>
      <p:grpSpPr/>
      <p:sp>
        <p:nvSpPr>
          <p:cNvPr id="2" name="Rectangle 1"/>
          <p:cNvSpPr/>
          <p:nvPr/>
        </p:nvSpPr>
        <p:spPr>
          <a:xfrm>
            <a:off x="8229600" y="442569"/>
            <a:ext cx="548640" cy="120700"/>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8443569" y="228600"/>
            <a:ext cx="120700" cy="548640"/>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420624" y="4488058"/>
            <a:ext cx="347472" cy="76443"/>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6138" y="4352544"/>
            <a:ext cx="76443" cy="347472"/>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4544568" y="229880"/>
            <a:ext cx="237744" cy="52303"/>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637288" y="137160"/>
            <a:ext cx="52303" cy="237744"/>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8695944" y="4360956"/>
            <a:ext cx="256032" cy="56327"/>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795796" y="4261104"/>
            <a:ext cx="56327" cy="256032"/>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2194560" y="4826203"/>
            <a:ext cx="182880" cy="40233"/>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2265883" y="4754880"/>
            <a:ext cx="40233" cy="182880"/>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2" name="Picture 11" descr="image-1-1.png"/>
          <p:cNvPicPr>
            <a:picLocks noChangeAspect="1"/>
          </p:cNvPicPr>
          <p:nvPr/>
        </p:nvPicPr>
        <p:blipFill>
          <a:blip r:embed="rId2"/>
          <a:stretch>
            <a:fillRect/>
          </a:stretch>
        </p:blipFill>
        <p:spPr>
          <a:xfrm>
            <a:off x="411480" y="292608"/>
            <a:ext cx="1645920" cy="215719"/>
          </a:xfrm>
          <a:prstGeom prst="rect">
            <a:avLst/>
          </a:prstGeom>
        </p:spPr>
      </p:pic>
      <p:sp>
        <p:nvSpPr>
          <p:cNvPr id="13" name="TextBox 12"/>
          <p:cNvSpPr txBox="1"/>
          <p:nvPr/>
        </p:nvSpPr>
        <p:spPr>
          <a:xfrm>
            <a:off x="640080" y="1234440"/>
            <a:ext cx="7863840" cy="960120"/>
          </a:xfrm>
          <a:prstGeom prst="rect">
            <a:avLst/>
          </a:prstGeom>
          <a:noFill/>
        </p:spPr>
        <p:txBody>
          <a:bodyPr wrap="square">
            <a:spAutoFit/>
          </a:bodyPr>
          <a:lstStyle/>
          <a:p>
            <a:pPr algn="ctr"/>
            <a:r>
              <a:rPr sz="4800" b="1" i="0">
                <a:solidFill>
                  <a:srgbClr val="FFFFFF"/>
                </a:solidFill>
                <a:latin typeface="Montserrat"/>
              </a:rPr>
              <a:t>The Operating System</a:t>
            </a:r>
          </a:p>
        </p:txBody>
      </p:sp>
      <p:sp>
        <p:nvSpPr>
          <p:cNvPr id="14" name="TextBox 13"/>
          <p:cNvSpPr txBox="1"/>
          <p:nvPr/>
        </p:nvSpPr>
        <p:spPr>
          <a:xfrm>
            <a:off x="640080" y="2121408"/>
            <a:ext cx="7863840" cy="960120"/>
          </a:xfrm>
          <a:prstGeom prst="rect">
            <a:avLst/>
          </a:prstGeom>
          <a:noFill/>
        </p:spPr>
        <p:txBody>
          <a:bodyPr wrap="square">
            <a:spAutoFit/>
          </a:bodyPr>
          <a:lstStyle/>
          <a:p>
            <a:pPr algn="ctr"/>
            <a:r>
              <a:rPr sz="4800" b="1" i="0">
                <a:solidFill>
                  <a:srgbClr val="FFFFFF"/>
                </a:solidFill>
                <a:latin typeface="Montserrat"/>
              </a:rPr>
              <a:t>for Telehealth Brands.</a:t>
            </a:r>
          </a:p>
        </p:txBody>
      </p:sp>
      <p:sp>
        <p:nvSpPr>
          <p:cNvPr id="15" name="TextBox 14"/>
          <p:cNvSpPr txBox="1"/>
          <p:nvPr/>
        </p:nvSpPr>
        <p:spPr>
          <a:xfrm>
            <a:off x="1371600" y="3246120"/>
            <a:ext cx="6400800" cy="502920"/>
          </a:xfrm>
          <a:prstGeom prst="rect">
            <a:avLst/>
          </a:prstGeom>
          <a:noFill/>
        </p:spPr>
        <p:txBody>
          <a:bodyPr wrap="square">
            <a:spAutoFit/>
          </a:bodyPr>
          <a:lstStyle/>
          <a:p>
            <a:pPr algn="ctr"/>
            <a:r>
              <a:rPr sz="1800" b="0" i="1">
                <a:solidFill>
                  <a:srgbClr val="C4B5FD"/>
                </a:solidFill>
                <a:latin typeface="Montserrat"/>
              </a:rPr>
              <a:t>Your health, always within reach.</a:t>
            </a:r>
          </a:p>
        </p:txBody>
      </p:sp>
      <p:sp>
        <p:nvSpPr>
          <p:cNvPr id="16" name="TextBox 15"/>
          <p:cNvSpPr txBox="1"/>
          <p:nvPr/>
        </p:nvSpPr>
        <p:spPr>
          <a:xfrm>
            <a:off x="1371600" y="4663440"/>
            <a:ext cx="6400800" cy="347472"/>
          </a:xfrm>
          <a:prstGeom prst="rect">
            <a:avLst/>
          </a:prstGeom>
          <a:noFill/>
        </p:spPr>
        <p:txBody>
          <a:bodyPr wrap="square">
            <a:spAutoFit/>
          </a:bodyPr>
          <a:lstStyle/>
          <a:p>
            <a:pPr algn="ctr"/>
            <a:r>
              <a:rPr sz="1000" b="0" i="0">
                <a:solidFill>
                  <a:srgbClr val="C4B5FD"/>
                </a:solidFill>
                <a:latin typeface="Montserrat"/>
              </a:rPr>
              <a:t>Matthew Rose  |  Account Manager  |  mattyrose88@gmail.com</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E7F1FF"/>
        </a:solidFill>
        <a:effectLst/>
      </p:bgPr>
    </p:bg>
    <p:spTree>
      <p:nvGrpSpPr>
        <p:cNvPr id="1" name=""/>
        <p:cNvGrpSpPr/>
        <p:nvPr/>
      </p:nvGrpSpPr>
      <p:grpSpPr/>
      <p:sp>
        <p:nvSpPr>
          <p:cNvPr id="2" name="Rectangle 1"/>
          <p:cNvSpPr/>
          <p:nvPr/>
        </p:nvSpPr>
        <p:spPr>
          <a:xfrm>
            <a:off x="0" y="0"/>
            <a:ext cx="73152" cy="514350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2-1.png"/>
          <p:cNvPicPr>
            <a:picLocks noChangeAspect="1"/>
          </p:cNvPicPr>
          <p:nvPr/>
        </p:nvPicPr>
        <p:blipFill>
          <a:blip r:embed="rId2"/>
          <a:stretch>
            <a:fillRect/>
          </a:stretch>
        </p:blipFill>
        <p:spPr>
          <a:xfrm>
            <a:off x="274320" y="274320"/>
            <a:ext cx="1645920" cy="215719"/>
          </a:xfrm>
          <a:prstGeom prst="rect">
            <a:avLst/>
          </a:prstGeom>
        </p:spPr>
      </p:pic>
      <p:sp>
        <p:nvSpPr>
          <p:cNvPr id="4" name="TextBox 3"/>
          <p:cNvSpPr txBox="1"/>
          <p:nvPr/>
        </p:nvSpPr>
        <p:spPr>
          <a:xfrm>
            <a:off x="274320" y="804672"/>
            <a:ext cx="4572000" cy="475488"/>
          </a:xfrm>
          <a:prstGeom prst="rect">
            <a:avLst/>
          </a:prstGeom>
          <a:noFill/>
        </p:spPr>
        <p:txBody>
          <a:bodyPr wrap="square">
            <a:spAutoFit/>
          </a:bodyPr>
          <a:lstStyle/>
          <a:p>
            <a:pPr algn="l"/>
            <a:r>
              <a:rPr sz="2800" b="1" i="0">
                <a:solidFill>
                  <a:srgbClr val="1A1032"/>
                </a:solidFill>
                <a:latin typeface="Montserrat"/>
              </a:rPr>
              <a:t>Today's Agenda</a:t>
            </a:r>
          </a:p>
        </p:txBody>
      </p:sp>
      <p:sp>
        <p:nvSpPr>
          <p:cNvPr id="5" name="Oval 4"/>
          <p:cNvSpPr/>
          <p:nvPr/>
        </p:nvSpPr>
        <p:spPr>
          <a:xfrm>
            <a:off x="274320" y="1435608"/>
            <a:ext cx="402336" cy="402336"/>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274320" y="1481328"/>
            <a:ext cx="402336" cy="310896"/>
          </a:xfrm>
          <a:prstGeom prst="rect">
            <a:avLst/>
          </a:prstGeom>
          <a:noFill/>
        </p:spPr>
        <p:txBody>
          <a:bodyPr wrap="square">
            <a:spAutoFit/>
          </a:bodyPr>
          <a:lstStyle/>
          <a:p>
            <a:pPr algn="ctr"/>
            <a:r>
              <a:rPr sz="1100" b="1" i="0">
                <a:solidFill>
                  <a:srgbClr val="FFFFFF"/>
                </a:solidFill>
                <a:latin typeface="Montserrat"/>
              </a:rPr>
              <a:t>01</a:t>
            </a:r>
          </a:p>
        </p:txBody>
      </p:sp>
      <p:sp>
        <p:nvSpPr>
          <p:cNvPr id="7" name="TextBox 6"/>
          <p:cNvSpPr txBox="1"/>
          <p:nvPr/>
        </p:nvSpPr>
        <p:spPr>
          <a:xfrm>
            <a:off x="768096" y="1417320"/>
            <a:ext cx="3931920" cy="274320"/>
          </a:xfrm>
          <a:prstGeom prst="rect">
            <a:avLst/>
          </a:prstGeom>
          <a:noFill/>
        </p:spPr>
        <p:txBody>
          <a:bodyPr wrap="square">
            <a:spAutoFit/>
          </a:bodyPr>
          <a:lstStyle/>
          <a:p>
            <a:pPr algn="l"/>
            <a:r>
              <a:rPr sz="1400" b="1" i="0">
                <a:solidFill>
                  <a:srgbClr val="1A1032"/>
                </a:solidFill>
                <a:latin typeface="Montserrat"/>
              </a:rPr>
              <a:t>The Problem</a:t>
            </a:r>
          </a:p>
        </p:txBody>
      </p:sp>
      <p:sp>
        <p:nvSpPr>
          <p:cNvPr id="8" name="TextBox 7"/>
          <p:cNvSpPr txBox="1"/>
          <p:nvPr/>
        </p:nvSpPr>
        <p:spPr>
          <a:xfrm>
            <a:off x="768096" y="1691640"/>
            <a:ext cx="3931920" cy="457200"/>
          </a:xfrm>
          <a:prstGeom prst="rect">
            <a:avLst/>
          </a:prstGeom>
          <a:noFill/>
        </p:spPr>
        <p:txBody>
          <a:bodyPr wrap="square">
            <a:spAutoFit/>
          </a:bodyPr>
          <a:lstStyle/>
          <a:p>
            <a:pPr algn="l"/>
            <a:r>
              <a:rPr sz="1100" b="0" i="0">
                <a:solidFill>
                  <a:srgbClr val="6B7280"/>
                </a:solidFill>
                <a:latin typeface="Montserrat"/>
              </a:rPr>
              <a:t>Why the fragmented telehealth stack is costing you.</a:t>
            </a:r>
          </a:p>
        </p:txBody>
      </p:sp>
      <p:sp>
        <p:nvSpPr>
          <p:cNvPr id="9" name="Oval 8"/>
          <p:cNvSpPr/>
          <p:nvPr/>
        </p:nvSpPr>
        <p:spPr>
          <a:xfrm>
            <a:off x="274320" y="2606040"/>
            <a:ext cx="402336" cy="402336"/>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74320" y="2651760"/>
            <a:ext cx="402336" cy="310896"/>
          </a:xfrm>
          <a:prstGeom prst="rect">
            <a:avLst/>
          </a:prstGeom>
          <a:noFill/>
        </p:spPr>
        <p:txBody>
          <a:bodyPr wrap="square">
            <a:spAutoFit/>
          </a:bodyPr>
          <a:lstStyle/>
          <a:p>
            <a:pPr algn="ctr"/>
            <a:r>
              <a:rPr sz="1100" b="1" i="0">
                <a:solidFill>
                  <a:srgbClr val="FFFFFF"/>
                </a:solidFill>
                <a:latin typeface="Montserrat"/>
              </a:rPr>
              <a:t>02</a:t>
            </a:r>
          </a:p>
        </p:txBody>
      </p:sp>
      <p:sp>
        <p:nvSpPr>
          <p:cNvPr id="11" name="TextBox 10"/>
          <p:cNvSpPr txBox="1"/>
          <p:nvPr/>
        </p:nvSpPr>
        <p:spPr>
          <a:xfrm>
            <a:off x="768096" y="2587752"/>
            <a:ext cx="3931920" cy="274320"/>
          </a:xfrm>
          <a:prstGeom prst="rect">
            <a:avLst/>
          </a:prstGeom>
          <a:noFill/>
        </p:spPr>
        <p:txBody>
          <a:bodyPr wrap="square">
            <a:spAutoFit/>
          </a:bodyPr>
          <a:lstStyle/>
          <a:p>
            <a:pPr algn="l"/>
            <a:r>
              <a:rPr sz="1400" b="1" i="0">
                <a:solidFill>
                  <a:srgbClr val="1A1032"/>
                </a:solidFill>
                <a:latin typeface="Montserrat"/>
              </a:rPr>
              <a:t>CloudHealth Platform</a:t>
            </a:r>
          </a:p>
        </p:txBody>
      </p:sp>
      <p:sp>
        <p:nvSpPr>
          <p:cNvPr id="12" name="TextBox 11"/>
          <p:cNvSpPr txBox="1"/>
          <p:nvPr/>
        </p:nvSpPr>
        <p:spPr>
          <a:xfrm>
            <a:off x="768096" y="2862072"/>
            <a:ext cx="3931920" cy="457200"/>
          </a:xfrm>
          <a:prstGeom prst="rect">
            <a:avLst/>
          </a:prstGeom>
          <a:noFill/>
        </p:spPr>
        <p:txBody>
          <a:bodyPr wrap="square">
            <a:spAutoFit/>
          </a:bodyPr>
          <a:lstStyle/>
          <a:p>
            <a:pPr algn="l"/>
            <a:r>
              <a:rPr sz="1100" b="0" i="0">
                <a:solidFill>
                  <a:srgbClr val="6B7280"/>
                </a:solidFill>
                <a:latin typeface="Montserrat"/>
              </a:rPr>
              <a:t>One unified OS replacing your 10-tool patchwork.</a:t>
            </a:r>
          </a:p>
        </p:txBody>
      </p:sp>
      <p:sp>
        <p:nvSpPr>
          <p:cNvPr id="13" name="Oval 12"/>
          <p:cNvSpPr/>
          <p:nvPr/>
        </p:nvSpPr>
        <p:spPr>
          <a:xfrm>
            <a:off x="274320" y="3776472"/>
            <a:ext cx="402336" cy="402336"/>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274320" y="3822192"/>
            <a:ext cx="402336" cy="310896"/>
          </a:xfrm>
          <a:prstGeom prst="rect">
            <a:avLst/>
          </a:prstGeom>
          <a:noFill/>
        </p:spPr>
        <p:txBody>
          <a:bodyPr wrap="square">
            <a:spAutoFit/>
          </a:bodyPr>
          <a:lstStyle/>
          <a:p>
            <a:pPr algn="ctr"/>
            <a:r>
              <a:rPr sz="1100" b="1" i="0">
                <a:solidFill>
                  <a:srgbClr val="FFFFFF"/>
                </a:solidFill>
                <a:latin typeface="Montserrat"/>
              </a:rPr>
              <a:t>03</a:t>
            </a:r>
          </a:p>
        </p:txBody>
      </p:sp>
      <p:sp>
        <p:nvSpPr>
          <p:cNvPr id="15" name="TextBox 14"/>
          <p:cNvSpPr txBox="1"/>
          <p:nvPr/>
        </p:nvSpPr>
        <p:spPr>
          <a:xfrm>
            <a:off x="768096" y="3758184"/>
            <a:ext cx="3931920" cy="274320"/>
          </a:xfrm>
          <a:prstGeom prst="rect">
            <a:avLst/>
          </a:prstGeom>
          <a:noFill/>
        </p:spPr>
        <p:txBody>
          <a:bodyPr wrap="square">
            <a:spAutoFit/>
          </a:bodyPr>
          <a:lstStyle/>
          <a:p>
            <a:pPr algn="l"/>
            <a:r>
              <a:rPr sz="1400" b="1" i="0">
                <a:solidFill>
                  <a:srgbClr val="1A1032"/>
                </a:solidFill>
                <a:latin typeface="Montserrat"/>
              </a:rPr>
              <a:t>Feature Walkthrough</a:t>
            </a:r>
          </a:p>
        </p:txBody>
      </p:sp>
      <p:sp>
        <p:nvSpPr>
          <p:cNvPr id="16" name="TextBox 15"/>
          <p:cNvSpPr txBox="1"/>
          <p:nvPr/>
        </p:nvSpPr>
        <p:spPr>
          <a:xfrm>
            <a:off x="768096" y="4032504"/>
            <a:ext cx="3931920" cy="457200"/>
          </a:xfrm>
          <a:prstGeom prst="rect">
            <a:avLst/>
          </a:prstGeom>
          <a:noFill/>
        </p:spPr>
        <p:txBody>
          <a:bodyPr wrap="square">
            <a:spAutoFit/>
          </a:bodyPr>
          <a:lstStyle/>
          <a:p>
            <a:pPr algn="l"/>
            <a:r>
              <a:rPr sz="1100" b="0" i="0">
                <a:solidFill>
                  <a:srgbClr val="6B7280"/>
                </a:solidFill>
                <a:latin typeface="Montserrat"/>
              </a:rPr>
              <a:t>From quiz builder to analytics dashboard.</a:t>
            </a:r>
          </a:p>
        </p:txBody>
      </p:sp>
      <p:sp>
        <p:nvSpPr>
          <p:cNvPr id="17" name="Oval 16"/>
          <p:cNvSpPr/>
          <p:nvPr/>
        </p:nvSpPr>
        <p:spPr>
          <a:xfrm>
            <a:off x="4709160" y="1435608"/>
            <a:ext cx="402336" cy="402336"/>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709160" y="1481328"/>
            <a:ext cx="402336" cy="310896"/>
          </a:xfrm>
          <a:prstGeom prst="rect">
            <a:avLst/>
          </a:prstGeom>
          <a:noFill/>
        </p:spPr>
        <p:txBody>
          <a:bodyPr wrap="square">
            <a:spAutoFit/>
          </a:bodyPr>
          <a:lstStyle/>
          <a:p>
            <a:pPr algn="ctr"/>
            <a:r>
              <a:rPr sz="1100" b="1" i="0">
                <a:solidFill>
                  <a:srgbClr val="FFFFFF"/>
                </a:solidFill>
                <a:latin typeface="Montserrat"/>
              </a:rPr>
              <a:t>04</a:t>
            </a:r>
          </a:p>
        </p:txBody>
      </p:sp>
      <p:sp>
        <p:nvSpPr>
          <p:cNvPr id="19" name="TextBox 18"/>
          <p:cNvSpPr txBox="1"/>
          <p:nvPr/>
        </p:nvSpPr>
        <p:spPr>
          <a:xfrm>
            <a:off x="5202936" y="1417320"/>
            <a:ext cx="3931920" cy="274320"/>
          </a:xfrm>
          <a:prstGeom prst="rect">
            <a:avLst/>
          </a:prstGeom>
          <a:noFill/>
        </p:spPr>
        <p:txBody>
          <a:bodyPr wrap="square">
            <a:spAutoFit/>
          </a:bodyPr>
          <a:lstStyle/>
          <a:p>
            <a:pPr algn="l"/>
            <a:r>
              <a:rPr sz="1400" b="1" i="0">
                <a:solidFill>
                  <a:srgbClr val="1A1032"/>
                </a:solidFill>
                <a:latin typeface="Montserrat"/>
              </a:rPr>
              <a:t>Medication Formulary</a:t>
            </a:r>
          </a:p>
        </p:txBody>
      </p:sp>
      <p:sp>
        <p:nvSpPr>
          <p:cNvPr id="20" name="TextBox 19"/>
          <p:cNvSpPr txBox="1"/>
          <p:nvPr/>
        </p:nvSpPr>
        <p:spPr>
          <a:xfrm>
            <a:off x="5202936" y="1691640"/>
            <a:ext cx="3931920" cy="457200"/>
          </a:xfrm>
          <a:prstGeom prst="rect">
            <a:avLst/>
          </a:prstGeom>
          <a:noFill/>
        </p:spPr>
        <p:txBody>
          <a:bodyPr wrap="square">
            <a:spAutoFit/>
          </a:bodyPr>
          <a:lstStyle/>
          <a:p>
            <a:pPr algn="l"/>
            <a:r>
              <a:rPr sz="1100" b="0" i="0">
                <a:solidFill>
                  <a:srgbClr val="6B7280"/>
                </a:solidFill>
                <a:latin typeface="Montserrat"/>
              </a:rPr>
              <a:t>Semaglutide, Tirzepatide, peptides &amp; more.</a:t>
            </a:r>
          </a:p>
        </p:txBody>
      </p:sp>
      <p:sp>
        <p:nvSpPr>
          <p:cNvPr id="21" name="Oval 20"/>
          <p:cNvSpPr/>
          <p:nvPr/>
        </p:nvSpPr>
        <p:spPr>
          <a:xfrm>
            <a:off x="4709160" y="2606040"/>
            <a:ext cx="402336" cy="402336"/>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4709160" y="2651760"/>
            <a:ext cx="402336" cy="310896"/>
          </a:xfrm>
          <a:prstGeom prst="rect">
            <a:avLst/>
          </a:prstGeom>
          <a:noFill/>
        </p:spPr>
        <p:txBody>
          <a:bodyPr wrap="square">
            <a:spAutoFit/>
          </a:bodyPr>
          <a:lstStyle/>
          <a:p>
            <a:pPr algn="ctr"/>
            <a:r>
              <a:rPr sz="1100" b="1" i="0">
                <a:solidFill>
                  <a:srgbClr val="FFFFFF"/>
                </a:solidFill>
                <a:latin typeface="Montserrat"/>
              </a:rPr>
              <a:t>05</a:t>
            </a:r>
          </a:p>
        </p:txBody>
      </p:sp>
      <p:sp>
        <p:nvSpPr>
          <p:cNvPr id="23" name="TextBox 22"/>
          <p:cNvSpPr txBox="1"/>
          <p:nvPr/>
        </p:nvSpPr>
        <p:spPr>
          <a:xfrm>
            <a:off x="5202936" y="2587752"/>
            <a:ext cx="3931920" cy="274320"/>
          </a:xfrm>
          <a:prstGeom prst="rect">
            <a:avLst/>
          </a:prstGeom>
          <a:noFill/>
        </p:spPr>
        <p:txBody>
          <a:bodyPr wrap="square">
            <a:spAutoFit/>
          </a:bodyPr>
          <a:lstStyle/>
          <a:p>
            <a:pPr algn="l"/>
            <a:r>
              <a:rPr sz="1400" b="1" i="0">
                <a:solidFill>
                  <a:srgbClr val="1A1032"/>
                </a:solidFill>
                <a:latin typeface="Montserrat"/>
              </a:rPr>
              <a:t>Pricing Overview</a:t>
            </a:r>
          </a:p>
        </p:txBody>
      </p:sp>
      <p:sp>
        <p:nvSpPr>
          <p:cNvPr id="24" name="TextBox 23"/>
          <p:cNvSpPr txBox="1"/>
          <p:nvPr/>
        </p:nvSpPr>
        <p:spPr>
          <a:xfrm>
            <a:off x="5202936" y="2862072"/>
            <a:ext cx="3931920" cy="457200"/>
          </a:xfrm>
          <a:prstGeom prst="rect">
            <a:avLst/>
          </a:prstGeom>
          <a:noFill/>
        </p:spPr>
        <p:txBody>
          <a:bodyPr wrap="square">
            <a:spAutoFit/>
          </a:bodyPr>
          <a:lstStyle/>
          <a:p>
            <a:pPr algn="l"/>
            <a:r>
              <a:rPr sz="1100" b="0" i="0">
                <a:solidFill>
                  <a:srgbClr val="6B7280"/>
                </a:solidFill>
                <a:latin typeface="Montserrat"/>
              </a:rPr>
              <a:t>Transparent platform and Rx fee structure.</a:t>
            </a:r>
          </a:p>
        </p:txBody>
      </p:sp>
      <p:sp>
        <p:nvSpPr>
          <p:cNvPr id="25" name="Oval 24"/>
          <p:cNvSpPr/>
          <p:nvPr/>
        </p:nvSpPr>
        <p:spPr>
          <a:xfrm>
            <a:off x="4709160" y="3776472"/>
            <a:ext cx="402336" cy="402336"/>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4709160" y="3822192"/>
            <a:ext cx="402336" cy="310896"/>
          </a:xfrm>
          <a:prstGeom prst="rect">
            <a:avLst/>
          </a:prstGeom>
          <a:noFill/>
        </p:spPr>
        <p:txBody>
          <a:bodyPr wrap="square">
            <a:spAutoFit/>
          </a:bodyPr>
          <a:lstStyle/>
          <a:p>
            <a:pPr algn="ctr"/>
            <a:r>
              <a:rPr sz="1100" b="1" i="0">
                <a:solidFill>
                  <a:srgbClr val="FFFFFF"/>
                </a:solidFill>
                <a:latin typeface="Montserrat"/>
              </a:rPr>
              <a:t>06</a:t>
            </a:r>
          </a:p>
        </p:txBody>
      </p:sp>
      <p:sp>
        <p:nvSpPr>
          <p:cNvPr id="27" name="TextBox 26"/>
          <p:cNvSpPr txBox="1"/>
          <p:nvPr/>
        </p:nvSpPr>
        <p:spPr>
          <a:xfrm>
            <a:off x="5202936" y="3758184"/>
            <a:ext cx="3931920" cy="274320"/>
          </a:xfrm>
          <a:prstGeom prst="rect">
            <a:avLst/>
          </a:prstGeom>
          <a:noFill/>
        </p:spPr>
        <p:txBody>
          <a:bodyPr wrap="square">
            <a:spAutoFit/>
          </a:bodyPr>
          <a:lstStyle/>
          <a:p>
            <a:pPr algn="l"/>
            <a:r>
              <a:rPr sz="1400" b="1" i="0">
                <a:solidFill>
                  <a:srgbClr val="1A1032"/>
                </a:solidFill>
                <a:latin typeface="Montserrat"/>
              </a:rPr>
              <a:t>Next Steps</a:t>
            </a:r>
          </a:p>
        </p:txBody>
      </p:sp>
      <p:sp>
        <p:nvSpPr>
          <p:cNvPr id="28" name="TextBox 27"/>
          <p:cNvSpPr txBox="1"/>
          <p:nvPr/>
        </p:nvSpPr>
        <p:spPr>
          <a:xfrm>
            <a:off x="5202936" y="4032504"/>
            <a:ext cx="3931920" cy="457200"/>
          </a:xfrm>
          <a:prstGeom prst="rect">
            <a:avLst/>
          </a:prstGeom>
          <a:noFill/>
        </p:spPr>
        <p:txBody>
          <a:bodyPr wrap="square">
            <a:spAutoFit/>
          </a:bodyPr>
          <a:lstStyle/>
          <a:p>
            <a:pPr algn="l"/>
            <a:r>
              <a:rPr sz="1100" b="0" i="0">
                <a:solidFill>
                  <a:srgbClr val="6B7280"/>
                </a:solidFill>
                <a:latin typeface="Montserrat"/>
              </a:rPr>
              <a:t>What a launch looks like — weeks, not months.</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73152" cy="514350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2-1.png"/>
          <p:cNvPicPr>
            <a:picLocks noChangeAspect="1"/>
          </p:cNvPicPr>
          <p:nvPr/>
        </p:nvPicPr>
        <p:blipFill>
          <a:blip r:embed="rId2"/>
          <a:stretch>
            <a:fillRect/>
          </a:stretch>
        </p:blipFill>
        <p:spPr>
          <a:xfrm>
            <a:off x="274320" y="274320"/>
            <a:ext cx="1645920" cy="215719"/>
          </a:xfrm>
          <a:prstGeom prst="rect">
            <a:avLst/>
          </a:prstGeom>
        </p:spPr>
      </p:pic>
      <p:sp>
        <p:nvSpPr>
          <p:cNvPr id="4" name="TextBox 3"/>
          <p:cNvSpPr txBox="1"/>
          <p:nvPr/>
        </p:nvSpPr>
        <p:spPr>
          <a:xfrm>
            <a:off x="274320" y="804672"/>
            <a:ext cx="8595360" cy="502920"/>
          </a:xfrm>
          <a:prstGeom prst="rect">
            <a:avLst/>
          </a:prstGeom>
          <a:noFill/>
        </p:spPr>
        <p:txBody>
          <a:bodyPr wrap="square">
            <a:spAutoFit/>
          </a:bodyPr>
          <a:lstStyle/>
          <a:p>
            <a:pPr algn="l"/>
            <a:r>
              <a:rPr sz="2700" b="1" i="0">
                <a:solidFill>
                  <a:srgbClr val="1A1032"/>
                </a:solidFill>
                <a:latin typeface="Montserrat"/>
              </a:rPr>
              <a:t>You don't have a telehealth problem.</a:t>
            </a:r>
          </a:p>
        </p:txBody>
      </p:sp>
      <p:sp>
        <p:nvSpPr>
          <p:cNvPr id="5" name="TextBox 4"/>
          <p:cNvSpPr txBox="1"/>
          <p:nvPr/>
        </p:nvSpPr>
        <p:spPr>
          <a:xfrm>
            <a:off x="274320" y="1280160"/>
            <a:ext cx="8595360" cy="457200"/>
          </a:xfrm>
          <a:prstGeom prst="rect">
            <a:avLst/>
          </a:prstGeom>
          <a:noFill/>
        </p:spPr>
        <p:txBody>
          <a:bodyPr wrap="square">
            <a:spAutoFit/>
          </a:bodyPr>
          <a:lstStyle/>
          <a:p>
            <a:pPr algn="l"/>
            <a:r>
              <a:rPr sz="2700" b="1" i="0">
                <a:solidFill>
                  <a:srgbClr val="482AF6"/>
                </a:solidFill>
                <a:latin typeface="Montserrat"/>
              </a:rPr>
              <a:t>You have a stack problem.</a:t>
            </a:r>
          </a:p>
        </p:txBody>
      </p:sp>
      <p:sp>
        <p:nvSpPr>
          <p:cNvPr id="6" name="Rectangle 5"/>
          <p:cNvSpPr/>
          <p:nvPr/>
        </p:nvSpPr>
        <p:spPr>
          <a:xfrm>
            <a:off x="292608" y="1874519"/>
            <a:ext cx="1289304" cy="658368"/>
          </a:xfrm>
          <a:prstGeom prst="rect">
            <a:avLst/>
          </a:prstGeom>
          <a:solidFill>
            <a:srgbClr val="FFF4F4"/>
          </a:solidFill>
          <a:ln w="9525">
            <a:solidFill>
              <a:srgbClr val="FECAC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38328" y="1947672"/>
            <a:ext cx="1197863" cy="512063"/>
          </a:xfrm>
          <a:prstGeom prst="rect">
            <a:avLst/>
          </a:prstGeom>
          <a:noFill/>
        </p:spPr>
        <p:txBody>
          <a:bodyPr wrap="square">
            <a:spAutoFit/>
          </a:bodyPr>
          <a:lstStyle/>
          <a:p>
            <a:pPr algn="ctr"/>
            <a:r>
              <a:rPr sz="950" b="0" i="0">
                <a:solidFill>
                  <a:srgbClr val="991B1B"/>
                </a:solidFill>
                <a:latin typeface="Montserrat"/>
              </a:rPr>
              <a:t>Website / Funnel</a:t>
            </a:r>
          </a:p>
        </p:txBody>
      </p:sp>
      <p:sp>
        <p:nvSpPr>
          <p:cNvPr id="8" name="Rectangle 7"/>
          <p:cNvSpPr/>
          <p:nvPr/>
        </p:nvSpPr>
        <p:spPr>
          <a:xfrm>
            <a:off x="1673352" y="1874519"/>
            <a:ext cx="1289304" cy="658368"/>
          </a:xfrm>
          <a:prstGeom prst="rect">
            <a:avLst/>
          </a:prstGeom>
          <a:solidFill>
            <a:srgbClr val="FFF4F4"/>
          </a:solidFill>
          <a:ln w="9525">
            <a:solidFill>
              <a:srgbClr val="FECAC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19072" y="1947672"/>
            <a:ext cx="1197863" cy="512063"/>
          </a:xfrm>
          <a:prstGeom prst="rect">
            <a:avLst/>
          </a:prstGeom>
          <a:noFill/>
        </p:spPr>
        <p:txBody>
          <a:bodyPr wrap="square">
            <a:spAutoFit/>
          </a:bodyPr>
          <a:lstStyle/>
          <a:p>
            <a:pPr algn="ctr"/>
            <a:r>
              <a:rPr sz="950" b="0" i="0">
                <a:solidFill>
                  <a:srgbClr val="991B1B"/>
                </a:solidFill>
                <a:latin typeface="Montserrat"/>
              </a:rPr>
              <a:t>Quiz Platform</a:t>
            </a:r>
          </a:p>
        </p:txBody>
      </p:sp>
      <p:sp>
        <p:nvSpPr>
          <p:cNvPr id="10" name="Rectangle 9"/>
          <p:cNvSpPr/>
          <p:nvPr/>
        </p:nvSpPr>
        <p:spPr>
          <a:xfrm>
            <a:off x="3054096" y="1874519"/>
            <a:ext cx="1289304" cy="658368"/>
          </a:xfrm>
          <a:prstGeom prst="rect">
            <a:avLst/>
          </a:prstGeom>
          <a:solidFill>
            <a:srgbClr val="FFF4F4"/>
          </a:solidFill>
          <a:ln w="9525">
            <a:solidFill>
              <a:srgbClr val="FECAC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3099815" y="1947672"/>
            <a:ext cx="1197863" cy="512063"/>
          </a:xfrm>
          <a:prstGeom prst="rect">
            <a:avLst/>
          </a:prstGeom>
          <a:noFill/>
        </p:spPr>
        <p:txBody>
          <a:bodyPr wrap="square">
            <a:spAutoFit/>
          </a:bodyPr>
          <a:lstStyle/>
          <a:p>
            <a:pPr algn="ctr"/>
            <a:r>
              <a:rPr sz="950" b="0" i="0">
                <a:solidFill>
                  <a:srgbClr val="991B1B"/>
                </a:solidFill>
                <a:latin typeface="Montserrat"/>
              </a:rPr>
              <a:t>EMR / EHR</a:t>
            </a:r>
          </a:p>
        </p:txBody>
      </p:sp>
      <p:sp>
        <p:nvSpPr>
          <p:cNvPr id="12" name="Rectangle 11"/>
          <p:cNvSpPr/>
          <p:nvPr/>
        </p:nvSpPr>
        <p:spPr>
          <a:xfrm>
            <a:off x="4434840" y="1874519"/>
            <a:ext cx="1289304" cy="658368"/>
          </a:xfrm>
          <a:prstGeom prst="rect">
            <a:avLst/>
          </a:prstGeom>
          <a:solidFill>
            <a:srgbClr val="FFF4F4"/>
          </a:solidFill>
          <a:ln w="9525">
            <a:solidFill>
              <a:srgbClr val="FECAC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480560" y="1947672"/>
            <a:ext cx="1197863" cy="512063"/>
          </a:xfrm>
          <a:prstGeom prst="rect">
            <a:avLst/>
          </a:prstGeom>
          <a:noFill/>
        </p:spPr>
        <p:txBody>
          <a:bodyPr wrap="square">
            <a:spAutoFit/>
          </a:bodyPr>
          <a:lstStyle/>
          <a:p>
            <a:pPr algn="ctr"/>
            <a:r>
              <a:rPr sz="950" b="0" i="0">
                <a:solidFill>
                  <a:srgbClr val="991B1B"/>
                </a:solidFill>
                <a:latin typeface="Montserrat"/>
              </a:rPr>
              <a:t>Provider Sched.</a:t>
            </a:r>
          </a:p>
        </p:txBody>
      </p:sp>
      <p:sp>
        <p:nvSpPr>
          <p:cNvPr id="14" name="Rectangle 13"/>
          <p:cNvSpPr/>
          <p:nvPr/>
        </p:nvSpPr>
        <p:spPr>
          <a:xfrm>
            <a:off x="5815584" y="1874519"/>
            <a:ext cx="1289304" cy="658368"/>
          </a:xfrm>
          <a:prstGeom prst="rect">
            <a:avLst/>
          </a:prstGeom>
          <a:solidFill>
            <a:srgbClr val="FFF4F4"/>
          </a:solidFill>
          <a:ln w="9525">
            <a:solidFill>
              <a:srgbClr val="FECAC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861304" y="1947672"/>
            <a:ext cx="1197863" cy="512063"/>
          </a:xfrm>
          <a:prstGeom prst="rect">
            <a:avLst/>
          </a:prstGeom>
          <a:noFill/>
        </p:spPr>
        <p:txBody>
          <a:bodyPr wrap="square">
            <a:spAutoFit/>
          </a:bodyPr>
          <a:lstStyle/>
          <a:p>
            <a:pPr algn="ctr"/>
            <a:r>
              <a:rPr sz="950" b="0" i="0">
                <a:solidFill>
                  <a:srgbClr val="991B1B"/>
                </a:solidFill>
                <a:latin typeface="Montserrat"/>
              </a:rPr>
              <a:t>Prescription Hub</a:t>
            </a:r>
          </a:p>
        </p:txBody>
      </p:sp>
      <p:sp>
        <p:nvSpPr>
          <p:cNvPr id="16" name="Rectangle 15"/>
          <p:cNvSpPr/>
          <p:nvPr/>
        </p:nvSpPr>
        <p:spPr>
          <a:xfrm>
            <a:off x="7196328" y="1874519"/>
            <a:ext cx="1289304" cy="658368"/>
          </a:xfrm>
          <a:prstGeom prst="rect">
            <a:avLst/>
          </a:prstGeom>
          <a:solidFill>
            <a:srgbClr val="FFF4F4"/>
          </a:solidFill>
          <a:ln w="9525">
            <a:solidFill>
              <a:srgbClr val="FECAC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7242048" y="1947672"/>
            <a:ext cx="1197863" cy="512063"/>
          </a:xfrm>
          <a:prstGeom prst="rect">
            <a:avLst/>
          </a:prstGeom>
          <a:noFill/>
        </p:spPr>
        <p:txBody>
          <a:bodyPr wrap="square">
            <a:spAutoFit/>
          </a:bodyPr>
          <a:lstStyle/>
          <a:p>
            <a:pPr algn="ctr"/>
            <a:r>
              <a:rPr sz="950" b="0" i="0">
                <a:solidFill>
                  <a:srgbClr val="991B1B"/>
                </a:solidFill>
                <a:latin typeface="Montserrat"/>
              </a:rPr>
              <a:t>Pharmacy Portal</a:t>
            </a:r>
          </a:p>
        </p:txBody>
      </p:sp>
      <p:sp>
        <p:nvSpPr>
          <p:cNvPr id="18" name="Rectangle 17"/>
          <p:cNvSpPr/>
          <p:nvPr/>
        </p:nvSpPr>
        <p:spPr>
          <a:xfrm>
            <a:off x="292608" y="2642615"/>
            <a:ext cx="1289304" cy="658368"/>
          </a:xfrm>
          <a:prstGeom prst="rect">
            <a:avLst/>
          </a:prstGeom>
          <a:solidFill>
            <a:srgbClr val="FFF4F4"/>
          </a:solidFill>
          <a:ln w="9525">
            <a:solidFill>
              <a:srgbClr val="FECAC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338328" y="2715768"/>
            <a:ext cx="1197863" cy="512063"/>
          </a:xfrm>
          <a:prstGeom prst="rect">
            <a:avLst/>
          </a:prstGeom>
          <a:noFill/>
        </p:spPr>
        <p:txBody>
          <a:bodyPr wrap="square">
            <a:spAutoFit/>
          </a:bodyPr>
          <a:lstStyle/>
          <a:p>
            <a:pPr algn="ctr"/>
            <a:r>
              <a:rPr sz="950" b="0" i="0">
                <a:solidFill>
                  <a:srgbClr val="991B1B"/>
                </a:solidFill>
                <a:latin typeface="Montserrat"/>
              </a:rPr>
              <a:t>Shipping Tracker</a:t>
            </a:r>
          </a:p>
        </p:txBody>
      </p:sp>
      <p:sp>
        <p:nvSpPr>
          <p:cNvPr id="20" name="Rectangle 19"/>
          <p:cNvSpPr/>
          <p:nvPr/>
        </p:nvSpPr>
        <p:spPr>
          <a:xfrm>
            <a:off x="1673352" y="2642615"/>
            <a:ext cx="1289304" cy="658368"/>
          </a:xfrm>
          <a:prstGeom prst="rect">
            <a:avLst/>
          </a:prstGeom>
          <a:solidFill>
            <a:srgbClr val="FFF4F4"/>
          </a:solidFill>
          <a:ln w="9525">
            <a:solidFill>
              <a:srgbClr val="FECAC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719072" y="2715768"/>
            <a:ext cx="1197863" cy="512063"/>
          </a:xfrm>
          <a:prstGeom prst="rect">
            <a:avLst/>
          </a:prstGeom>
          <a:noFill/>
        </p:spPr>
        <p:txBody>
          <a:bodyPr wrap="square">
            <a:spAutoFit/>
          </a:bodyPr>
          <a:lstStyle/>
          <a:p>
            <a:pPr algn="ctr"/>
            <a:r>
              <a:rPr sz="950" b="0" i="0">
                <a:solidFill>
                  <a:srgbClr val="991B1B"/>
                </a:solidFill>
                <a:latin typeface="Montserrat"/>
              </a:rPr>
              <a:t>Payment Processor</a:t>
            </a:r>
          </a:p>
        </p:txBody>
      </p:sp>
      <p:sp>
        <p:nvSpPr>
          <p:cNvPr id="22" name="Rectangle 21"/>
          <p:cNvSpPr/>
          <p:nvPr/>
        </p:nvSpPr>
        <p:spPr>
          <a:xfrm>
            <a:off x="3054096" y="2642615"/>
            <a:ext cx="1289304" cy="658368"/>
          </a:xfrm>
          <a:prstGeom prst="rect">
            <a:avLst/>
          </a:prstGeom>
          <a:solidFill>
            <a:srgbClr val="FFF4F4"/>
          </a:solidFill>
          <a:ln w="9525">
            <a:solidFill>
              <a:srgbClr val="FECAC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3099815" y="2715768"/>
            <a:ext cx="1197863" cy="512063"/>
          </a:xfrm>
          <a:prstGeom prst="rect">
            <a:avLst/>
          </a:prstGeom>
          <a:noFill/>
        </p:spPr>
        <p:txBody>
          <a:bodyPr wrap="square">
            <a:spAutoFit/>
          </a:bodyPr>
          <a:lstStyle/>
          <a:p>
            <a:pPr algn="ctr"/>
            <a:r>
              <a:rPr sz="950" b="0" i="0">
                <a:solidFill>
                  <a:srgbClr val="991B1B"/>
                </a:solidFill>
                <a:latin typeface="Montserrat"/>
              </a:rPr>
              <a:t>Messaging App</a:t>
            </a:r>
          </a:p>
        </p:txBody>
      </p:sp>
      <p:sp>
        <p:nvSpPr>
          <p:cNvPr id="24" name="Rectangle 23"/>
          <p:cNvSpPr/>
          <p:nvPr/>
        </p:nvSpPr>
        <p:spPr>
          <a:xfrm>
            <a:off x="4434840" y="2642615"/>
            <a:ext cx="1289304" cy="658368"/>
          </a:xfrm>
          <a:prstGeom prst="rect">
            <a:avLst/>
          </a:prstGeom>
          <a:solidFill>
            <a:srgbClr val="FFF4F4"/>
          </a:solidFill>
          <a:ln w="9525">
            <a:solidFill>
              <a:srgbClr val="FECAC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4480560" y="2715768"/>
            <a:ext cx="1197863" cy="512063"/>
          </a:xfrm>
          <a:prstGeom prst="rect">
            <a:avLst/>
          </a:prstGeom>
          <a:noFill/>
        </p:spPr>
        <p:txBody>
          <a:bodyPr wrap="square">
            <a:spAutoFit/>
          </a:bodyPr>
          <a:lstStyle/>
          <a:p>
            <a:pPr algn="ctr"/>
            <a:r>
              <a:rPr sz="950" b="0" i="0">
                <a:solidFill>
                  <a:srgbClr val="991B1B"/>
                </a:solidFill>
                <a:latin typeface="Montserrat"/>
              </a:rPr>
              <a:t>CRM / Email</a:t>
            </a:r>
          </a:p>
        </p:txBody>
      </p:sp>
      <p:sp>
        <p:nvSpPr>
          <p:cNvPr id="26" name="Rectangle 25"/>
          <p:cNvSpPr/>
          <p:nvPr/>
        </p:nvSpPr>
        <p:spPr>
          <a:xfrm>
            <a:off x="5815584" y="2642615"/>
            <a:ext cx="1289304" cy="658368"/>
          </a:xfrm>
          <a:prstGeom prst="rect">
            <a:avLst/>
          </a:prstGeom>
          <a:solidFill>
            <a:srgbClr val="FFF4F4"/>
          </a:solidFill>
          <a:ln w="9525">
            <a:solidFill>
              <a:srgbClr val="FECAC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5861304" y="2715768"/>
            <a:ext cx="1197863" cy="512063"/>
          </a:xfrm>
          <a:prstGeom prst="rect">
            <a:avLst/>
          </a:prstGeom>
          <a:noFill/>
        </p:spPr>
        <p:txBody>
          <a:bodyPr wrap="square">
            <a:spAutoFit/>
          </a:bodyPr>
          <a:lstStyle/>
          <a:p>
            <a:pPr algn="ctr"/>
            <a:r>
              <a:rPr sz="950" b="0" i="0">
                <a:solidFill>
                  <a:srgbClr val="991B1B"/>
                </a:solidFill>
                <a:latin typeface="Montserrat"/>
              </a:rPr>
              <a:t>Analytics Tool</a:t>
            </a:r>
          </a:p>
        </p:txBody>
      </p:sp>
      <p:sp>
        <p:nvSpPr>
          <p:cNvPr id="28" name="Rectangle 27"/>
          <p:cNvSpPr/>
          <p:nvPr/>
        </p:nvSpPr>
        <p:spPr>
          <a:xfrm>
            <a:off x="7196328" y="2642615"/>
            <a:ext cx="1289304" cy="658368"/>
          </a:xfrm>
          <a:prstGeom prst="rect">
            <a:avLst/>
          </a:prstGeom>
          <a:solidFill>
            <a:srgbClr val="FFF4F4"/>
          </a:solidFill>
          <a:ln w="9525">
            <a:solidFill>
              <a:srgbClr val="FECACA"/>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7242048" y="2715768"/>
            <a:ext cx="1197863" cy="512063"/>
          </a:xfrm>
          <a:prstGeom prst="rect">
            <a:avLst/>
          </a:prstGeom>
          <a:noFill/>
        </p:spPr>
        <p:txBody>
          <a:bodyPr wrap="square">
            <a:spAutoFit/>
          </a:bodyPr>
          <a:lstStyle/>
          <a:p>
            <a:pPr algn="ctr"/>
            <a:r>
              <a:rPr sz="950" b="0" i="0">
                <a:solidFill>
                  <a:srgbClr val="991B1B"/>
                </a:solidFill>
                <a:latin typeface="Montserrat"/>
              </a:rPr>
              <a:t>HIPAA Compliance</a:t>
            </a:r>
          </a:p>
        </p:txBody>
      </p:sp>
      <p:sp>
        <p:nvSpPr>
          <p:cNvPr id="30" name="TextBox 29"/>
          <p:cNvSpPr txBox="1"/>
          <p:nvPr/>
        </p:nvSpPr>
        <p:spPr>
          <a:xfrm>
            <a:off x="292608" y="3520440"/>
            <a:ext cx="8503920" cy="384048"/>
          </a:xfrm>
          <a:prstGeom prst="rect">
            <a:avLst/>
          </a:prstGeom>
          <a:noFill/>
        </p:spPr>
        <p:txBody>
          <a:bodyPr wrap="square">
            <a:spAutoFit/>
          </a:bodyPr>
          <a:lstStyle/>
          <a:p>
            <a:pPr algn="l"/>
            <a:r>
              <a:rPr sz="1150" b="0" i="1">
                <a:solidFill>
                  <a:srgbClr val="6B7280"/>
                </a:solidFill>
                <a:latin typeface="Montserrat"/>
              </a:rPr>
              <a:t>12 disconnected tools. Weeks of manual coordination. Revenue falling through the cracks.</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482AF6"/>
        </a:solidFill>
        <a:effectLst/>
      </p:bgPr>
    </p:bg>
    <p:spTree>
      <p:nvGrpSpPr>
        <p:cNvPr id="1" name=""/>
        <p:cNvGrpSpPr/>
        <p:nvPr/>
      </p:nvGrpSpPr>
      <p:grpSpPr/>
      <p:sp>
        <p:nvSpPr>
          <p:cNvPr id="2" name="Rectangle 1"/>
          <p:cNvSpPr/>
          <p:nvPr/>
        </p:nvSpPr>
        <p:spPr>
          <a:xfrm>
            <a:off x="8298179" y="493318"/>
            <a:ext cx="502920" cy="110642"/>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8494318" y="297179"/>
            <a:ext cx="110642" cy="502920"/>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393192" y="4533778"/>
            <a:ext cx="347472" cy="76443"/>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28706" y="4398264"/>
            <a:ext cx="76443" cy="347472"/>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image-1-1.png"/>
          <p:cNvPicPr>
            <a:picLocks noChangeAspect="1"/>
          </p:cNvPicPr>
          <p:nvPr/>
        </p:nvPicPr>
        <p:blipFill>
          <a:blip r:embed="rId2"/>
          <a:stretch>
            <a:fillRect/>
          </a:stretch>
        </p:blipFill>
        <p:spPr>
          <a:xfrm>
            <a:off x="411480" y="292608"/>
            <a:ext cx="1645920" cy="215719"/>
          </a:xfrm>
          <a:prstGeom prst="rect">
            <a:avLst/>
          </a:prstGeom>
        </p:spPr>
      </p:pic>
      <p:sp>
        <p:nvSpPr>
          <p:cNvPr id="7" name="TextBox 6"/>
          <p:cNvSpPr txBox="1"/>
          <p:nvPr/>
        </p:nvSpPr>
        <p:spPr>
          <a:xfrm>
            <a:off x="457200" y="822960"/>
            <a:ext cx="8229600" cy="566928"/>
          </a:xfrm>
          <a:prstGeom prst="rect">
            <a:avLst/>
          </a:prstGeom>
          <a:noFill/>
        </p:spPr>
        <p:txBody>
          <a:bodyPr wrap="square">
            <a:spAutoFit/>
          </a:bodyPr>
          <a:lstStyle/>
          <a:p>
            <a:pPr algn="ctr"/>
            <a:r>
              <a:rPr sz="3000" b="1" i="0">
                <a:solidFill>
                  <a:srgbClr val="FFFFFF"/>
                </a:solidFill>
                <a:latin typeface="Montserrat"/>
              </a:rPr>
              <a:t>The Telehealth Revolution Is Here.</a:t>
            </a:r>
          </a:p>
        </p:txBody>
      </p:sp>
      <p:sp>
        <p:nvSpPr>
          <p:cNvPr id="8" name="TextBox 7"/>
          <p:cNvSpPr txBox="1"/>
          <p:nvPr/>
        </p:nvSpPr>
        <p:spPr>
          <a:xfrm>
            <a:off x="914400" y="1389888"/>
            <a:ext cx="7315200" cy="411480"/>
          </a:xfrm>
          <a:prstGeom prst="rect">
            <a:avLst/>
          </a:prstGeom>
          <a:noFill/>
        </p:spPr>
        <p:txBody>
          <a:bodyPr wrap="square">
            <a:spAutoFit/>
          </a:bodyPr>
          <a:lstStyle/>
          <a:p>
            <a:pPr algn="ctr"/>
            <a:r>
              <a:rPr sz="1400" b="0" i="1">
                <a:solidFill>
                  <a:srgbClr val="C4B5FD"/>
                </a:solidFill>
                <a:latin typeface="Montserrat"/>
              </a:rPr>
              <a:t>The brands that launch on the right infrastructure now will dominate.</a:t>
            </a:r>
          </a:p>
        </p:txBody>
      </p:sp>
      <p:sp>
        <p:nvSpPr>
          <p:cNvPr id="9" name="Rectangle 8"/>
          <p:cNvSpPr/>
          <p:nvPr/>
        </p:nvSpPr>
        <p:spPr>
          <a:xfrm>
            <a:off x="685800" y="2029968"/>
            <a:ext cx="2377440" cy="2606040"/>
          </a:xfrm>
          <a:prstGeom prst="rect">
            <a:avLst/>
          </a:prstGeom>
          <a:solidFill>
            <a:srgbClr val="5840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85800" y="2176272"/>
            <a:ext cx="2377440" cy="1188720"/>
          </a:xfrm>
          <a:prstGeom prst="rect">
            <a:avLst/>
          </a:prstGeom>
          <a:noFill/>
        </p:spPr>
        <p:txBody>
          <a:bodyPr wrap="square">
            <a:spAutoFit/>
          </a:bodyPr>
          <a:lstStyle/>
          <a:p>
            <a:pPr algn="ctr"/>
            <a:r>
              <a:rPr sz="4600" b="1" i="0">
                <a:solidFill>
                  <a:srgbClr val="FFFFFF"/>
                </a:solidFill>
                <a:latin typeface="Montserrat"/>
              </a:rPr>
              <a:t>$186B</a:t>
            </a:r>
          </a:p>
        </p:txBody>
      </p:sp>
      <p:sp>
        <p:nvSpPr>
          <p:cNvPr id="11" name="TextBox 10"/>
          <p:cNvSpPr txBox="1"/>
          <p:nvPr/>
        </p:nvSpPr>
        <p:spPr>
          <a:xfrm>
            <a:off x="795528" y="3429000"/>
            <a:ext cx="2157984" cy="822960"/>
          </a:xfrm>
          <a:prstGeom prst="rect">
            <a:avLst/>
          </a:prstGeom>
          <a:noFill/>
        </p:spPr>
        <p:txBody>
          <a:bodyPr wrap="square">
            <a:spAutoFit/>
          </a:bodyPr>
          <a:lstStyle/>
          <a:p>
            <a:pPr algn="ctr"/>
            <a:r>
              <a:rPr sz="1300" b="0" i="0">
                <a:solidFill>
                  <a:srgbClr val="C4B5FD"/>
                </a:solidFill>
                <a:latin typeface="Montserrat"/>
              </a:rPr>
              <a:t>Global telehealth</a:t>
            </a:r>
          </a:p>
          <a:p>
            <a:pPr algn="ctr"/>
            <a:r>
              <a:rPr sz="1300" b="0" i="0">
                <a:solidFill>
                  <a:srgbClr val="C4B5FD"/>
                </a:solidFill>
                <a:latin typeface="Montserrat"/>
              </a:rPr>
              <a:t>market by 2026</a:t>
            </a:r>
          </a:p>
        </p:txBody>
      </p:sp>
      <p:sp>
        <p:nvSpPr>
          <p:cNvPr id="12" name="Rectangle 11"/>
          <p:cNvSpPr/>
          <p:nvPr/>
        </p:nvSpPr>
        <p:spPr>
          <a:xfrm>
            <a:off x="3429000" y="2029968"/>
            <a:ext cx="2377440" cy="2606040"/>
          </a:xfrm>
          <a:prstGeom prst="rect">
            <a:avLst/>
          </a:prstGeom>
          <a:solidFill>
            <a:srgbClr val="5840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429000" y="2176272"/>
            <a:ext cx="2377440" cy="1188720"/>
          </a:xfrm>
          <a:prstGeom prst="rect">
            <a:avLst/>
          </a:prstGeom>
          <a:noFill/>
        </p:spPr>
        <p:txBody>
          <a:bodyPr wrap="square">
            <a:spAutoFit/>
          </a:bodyPr>
          <a:lstStyle/>
          <a:p>
            <a:pPr algn="ctr"/>
            <a:r>
              <a:rPr sz="4600" b="1" i="0">
                <a:solidFill>
                  <a:srgbClr val="FFFFFF"/>
                </a:solidFill>
                <a:latin typeface="Montserrat"/>
              </a:rPr>
              <a:t>7x</a:t>
            </a:r>
          </a:p>
        </p:txBody>
      </p:sp>
      <p:sp>
        <p:nvSpPr>
          <p:cNvPr id="14" name="TextBox 13"/>
          <p:cNvSpPr txBox="1"/>
          <p:nvPr/>
        </p:nvSpPr>
        <p:spPr>
          <a:xfrm>
            <a:off x="3538728" y="3429000"/>
            <a:ext cx="2157984" cy="822960"/>
          </a:xfrm>
          <a:prstGeom prst="rect">
            <a:avLst/>
          </a:prstGeom>
          <a:noFill/>
        </p:spPr>
        <p:txBody>
          <a:bodyPr wrap="square">
            <a:spAutoFit/>
          </a:bodyPr>
          <a:lstStyle/>
          <a:p>
            <a:pPr algn="ctr"/>
            <a:r>
              <a:rPr sz="1300" b="0" i="0">
                <a:solidFill>
                  <a:srgbClr val="C4B5FD"/>
                </a:solidFill>
                <a:latin typeface="Montserrat"/>
              </a:rPr>
              <a:t>Growth in telemedicine</a:t>
            </a:r>
          </a:p>
          <a:p>
            <a:pPr algn="ctr"/>
            <a:r>
              <a:rPr sz="1300" b="0" i="0">
                <a:solidFill>
                  <a:srgbClr val="C4B5FD"/>
                </a:solidFill>
                <a:latin typeface="Montserrat"/>
              </a:rPr>
              <a:t>since 2019</a:t>
            </a:r>
          </a:p>
        </p:txBody>
      </p:sp>
      <p:sp>
        <p:nvSpPr>
          <p:cNvPr id="15" name="Rectangle 14"/>
          <p:cNvSpPr/>
          <p:nvPr/>
        </p:nvSpPr>
        <p:spPr>
          <a:xfrm>
            <a:off x="6172200" y="2029968"/>
            <a:ext cx="2377440" cy="2606040"/>
          </a:xfrm>
          <a:prstGeom prst="rect">
            <a:avLst/>
          </a:prstGeom>
          <a:solidFill>
            <a:srgbClr val="5840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172200" y="2176272"/>
            <a:ext cx="2377440" cy="1188720"/>
          </a:xfrm>
          <a:prstGeom prst="rect">
            <a:avLst/>
          </a:prstGeom>
          <a:noFill/>
        </p:spPr>
        <p:txBody>
          <a:bodyPr wrap="square">
            <a:spAutoFit/>
          </a:bodyPr>
          <a:lstStyle/>
          <a:p>
            <a:pPr algn="ctr"/>
            <a:r>
              <a:rPr sz="4600" b="1" i="0">
                <a:solidFill>
                  <a:srgbClr val="FFFFFF"/>
                </a:solidFill>
                <a:latin typeface="Montserrat"/>
              </a:rPr>
              <a:t>38M+</a:t>
            </a:r>
          </a:p>
        </p:txBody>
      </p:sp>
      <p:sp>
        <p:nvSpPr>
          <p:cNvPr id="17" name="TextBox 16"/>
          <p:cNvSpPr txBox="1"/>
          <p:nvPr/>
        </p:nvSpPr>
        <p:spPr>
          <a:xfrm>
            <a:off x="6281928" y="3429000"/>
            <a:ext cx="2157984" cy="822960"/>
          </a:xfrm>
          <a:prstGeom prst="rect">
            <a:avLst/>
          </a:prstGeom>
          <a:noFill/>
        </p:spPr>
        <p:txBody>
          <a:bodyPr wrap="square">
            <a:spAutoFit/>
          </a:bodyPr>
          <a:lstStyle/>
          <a:p>
            <a:pPr algn="ctr"/>
            <a:r>
              <a:rPr sz="1300" b="0" i="0">
                <a:solidFill>
                  <a:srgbClr val="C4B5FD"/>
                </a:solidFill>
                <a:latin typeface="Montserrat"/>
              </a:rPr>
              <a:t>US adults using</a:t>
            </a:r>
          </a:p>
          <a:p>
            <a:pPr algn="ctr"/>
            <a:r>
              <a:rPr sz="1300" b="0" i="0">
                <a:solidFill>
                  <a:srgbClr val="C4B5FD"/>
                </a:solidFill>
                <a:latin typeface="Montserrat"/>
              </a:rPr>
              <a:t>telehealth monthly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E7F1FF"/>
        </a:solidFill>
        <a:effectLst/>
      </p:bgPr>
    </p:bg>
    <p:spTree>
      <p:nvGrpSpPr>
        <p:cNvPr id="1" name=""/>
        <p:cNvGrpSpPr/>
        <p:nvPr/>
      </p:nvGrpSpPr>
      <p:grpSpPr/>
      <p:sp>
        <p:nvSpPr>
          <p:cNvPr id="2" name="Rectangle 1"/>
          <p:cNvSpPr/>
          <p:nvPr/>
        </p:nvSpPr>
        <p:spPr>
          <a:xfrm>
            <a:off x="0" y="0"/>
            <a:ext cx="73152" cy="514350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2-1.png"/>
          <p:cNvPicPr>
            <a:picLocks noChangeAspect="1"/>
          </p:cNvPicPr>
          <p:nvPr/>
        </p:nvPicPr>
        <p:blipFill>
          <a:blip r:embed="rId2"/>
          <a:stretch>
            <a:fillRect/>
          </a:stretch>
        </p:blipFill>
        <p:spPr>
          <a:xfrm>
            <a:off x="274320" y="274320"/>
            <a:ext cx="1645920" cy="215719"/>
          </a:xfrm>
          <a:prstGeom prst="rect">
            <a:avLst/>
          </a:prstGeom>
        </p:spPr>
      </p:pic>
      <p:sp>
        <p:nvSpPr>
          <p:cNvPr id="4" name="TextBox 3"/>
          <p:cNvSpPr txBox="1"/>
          <p:nvPr/>
        </p:nvSpPr>
        <p:spPr>
          <a:xfrm>
            <a:off x="274320" y="777240"/>
            <a:ext cx="8229600" cy="320040"/>
          </a:xfrm>
          <a:prstGeom prst="rect">
            <a:avLst/>
          </a:prstGeom>
          <a:noFill/>
        </p:spPr>
        <p:txBody>
          <a:bodyPr wrap="square">
            <a:spAutoFit/>
          </a:bodyPr>
          <a:lstStyle/>
          <a:p>
            <a:pPr algn="l"/>
            <a:r>
              <a:rPr sz="1000" b="1" i="0">
                <a:solidFill>
                  <a:srgbClr val="482AF6"/>
                </a:solidFill>
                <a:latin typeface="Montserrat"/>
              </a:rPr>
              <a:t>INTRODUCING CLOUDHEALTH</a:t>
            </a:r>
          </a:p>
        </p:txBody>
      </p:sp>
      <p:sp>
        <p:nvSpPr>
          <p:cNvPr id="5" name="TextBox 4"/>
          <p:cNvSpPr txBox="1"/>
          <p:nvPr/>
        </p:nvSpPr>
        <p:spPr>
          <a:xfrm>
            <a:off x="274320" y="1097280"/>
            <a:ext cx="4663440" cy="1508760"/>
          </a:xfrm>
          <a:prstGeom prst="rect">
            <a:avLst/>
          </a:prstGeom>
          <a:noFill/>
        </p:spPr>
        <p:txBody>
          <a:bodyPr wrap="square">
            <a:spAutoFit/>
          </a:bodyPr>
          <a:lstStyle/>
          <a:p>
            <a:pPr algn="l">
              <a:lnSpc>
                <a:spcPts val="3200"/>
              </a:lnSpc>
            </a:pPr>
            <a:r>
              <a:rPr sz="3000" b="1" i="0">
                <a:solidFill>
                  <a:srgbClr val="1A1032"/>
                </a:solidFill>
                <a:latin typeface="Montserrat"/>
              </a:rPr>
              <a:t>One Platform.</a:t>
            </a:r>
          </a:p>
          <a:p>
            <a:pPr algn="l">
              <a:lnSpc>
                <a:spcPts val="3200"/>
              </a:lnSpc>
            </a:pPr>
            <a:r>
              <a:rPr sz="3000" b="1" i="0">
                <a:solidFill>
                  <a:srgbClr val="1A1032"/>
                </a:solidFill>
                <a:latin typeface="Montserrat"/>
              </a:rPr>
              <a:t>Every Workflow.</a:t>
            </a:r>
          </a:p>
          <a:p>
            <a:pPr algn="l">
              <a:lnSpc>
                <a:spcPts val="3200"/>
              </a:lnSpc>
            </a:pPr>
            <a:r>
              <a:rPr sz="3000" b="1" i="0">
                <a:solidFill>
                  <a:srgbClr val="1A1032"/>
                </a:solidFill>
                <a:latin typeface="Montserrat"/>
              </a:rPr>
              <a:t>From first click</a:t>
            </a:r>
          </a:p>
          <a:p>
            <a:pPr algn="l">
              <a:lnSpc>
                <a:spcPts val="3200"/>
              </a:lnSpc>
            </a:pPr>
            <a:r>
              <a:rPr sz="3000" b="1" i="0">
                <a:solidFill>
                  <a:srgbClr val="1A1032"/>
                </a:solidFill>
                <a:latin typeface="Montserrat"/>
              </a:rPr>
              <a:t>to recurring refill.</a:t>
            </a:r>
          </a:p>
        </p:txBody>
      </p:sp>
      <p:sp>
        <p:nvSpPr>
          <p:cNvPr id="6" name="TextBox 5"/>
          <p:cNvSpPr txBox="1"/>
          <p:nvPr/>
        </p:nvSpPr>
        <p:spPr>
          <a:xfrm>
            <a:off x="274320" y="2724912"/>
            <a:ext cx="4572000" cy="868680"/>
          </a:xfrm>
          <a:prstGeom prst="rect">
            <a:avLst/>
          </a:prstGeom>
          <a:noFill/>
        </p:spPr>
        <p:txBody>
          <a:bodyPr wrap="square">
            <a:spAutoFit/>
          </a:bodyPr>
          <a:lstStyle/>
          <a:p>
            <a:pPr algn="l"/>
            <a:r>
              <a:rPr sz="1300" b="0" i="0">
                <a:solidFill>
                  <a:srgbClr val="6B7280"/>
                </a:solidFill>
                <a:latin typeface="Montserrat"/>
              </a:rPr>
              <a:t>CloudHealth is the complete operating system purpose-built for telehealth brands. White-labeled, HIPAA-native, and ready to power your brand in weeks.</a:t>
            </a:r>
          </a:p>
        </p:txBody>
      </p:sp>
      <p:sp>
        <p:nvSpPr>
          <p:cNvPr id="7" name="Rectangle 6"/>
          <p:cNvSpPr/>
          <p:nvPr/>
        </p:nvSpPr>
        <p:spPr>
          <a:xfrm>
            <a:off x="5120640" y="749808"/>
            <a:ext cx="3749039" cy="128016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5212080" y="859536"/>
            <a:ext cx="274320" cy="274320"/>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596128" y="822959"/>
            <a:ext cx="3127248" cy="329184"/>
          </a:xfrm>
          <a:prstGeom prst="rect">
            <a:avLst/>
          </a:prstGeom>
          <a:noFill/>
        </p:spPr>
        <p:txBody>
          <a:bodyPr wrap="square">
            <a:spAutoFit/>
          </a:bodyPr>
          <a:lstStyle/>
          <a:p>
            <a:pPr algn="l"/>
            <a:r>
              <a:rPr sz="1400" b="1" i="0">
                <a:solidFill>
                  <a:srgbClr val="1A1032"/>
                </a:solidFill>
                <a:latin typeface="Montserrat"/>
              </a:rPr>
              <a:t>Launch in Weeks</a:t>
            </a:r>
          </a:p>
        </p:txBody>
      </p:sp>
      <p:sp>
        <p:nvSpPr>
          <p:cNvPr id="10" name="TextBox 9"/>
          <p:cNvSpPr txBox="1"/>
          <p:nvPr/>
        </p:nvSpPr>
        <p:spPr>
          <a:xfrm>
            <a:off x="5230368" y="1225295"/>
            <a:ext cx="3493008" cy="685800"/>
          </a:xfrm>
          <a:prstGeom prst="rect">
            <a:avLst/>
          </a:prstGeom>
          <a:noFill/>
        </p:spPr>
        <p:txBody>
          <a:bodyPr wrap="square">
            <a:spAutoFit/>
          </a:bodyPr>
          <a:lstStyle/>
          <a:p>
            <a:pPr algn="l"/>
            <a:r>
              <a:rPr sz="1100" b="0" i="0">
                <a:solidFill>
                  <a:srgbClr val="6B7280"/>
                </a:solidFill>
                <a:latin typeface="Montserrat"/>
              </a:rPr>
              <a:t>Not months. Your white-labeled brand live fast — with zero infrastructure build.</a:t>
            </a:r>
          </a:p>
        </p:txBody>
      </p:sp>
      <p:sp>
        <p:nvSpPr>
          <p:cNvPr id="11" name="Rectangle 10"/>
          <p:cNvSpPr/>
          <p:nvPr/>
        </p:nvSpPr>
        <p:spPr>
          <a:xfrm>
            <a:off x="5120640" y="2167128"/>
            <a:ext cx="3749039" cy="128016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Oval 11"/>
          <p:cNvSpPr/>
          <p:nvPr/>
        </p:nvSpPr>
        <p:spPr>
          <a:xfrm>
            <a:off x="5212080" y="2276856"/>
            <a:ext cx="274320" cy="274320"/>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596128" y="2240280"/>
            <a:ext cx="3127248" cy="329184"/>
          </a:xfrm>
          <a:prstGeom prst="rect">
            <a:avLst/>
          </a:prstGeom>
          <a:noFill/>
        </p:spPr>
        <p:txBody>
          <a:bodyPr wrap="square">
            <a:spAutoFit/>
          </a:bodyPr>
          <a:lstStyle/>
          <a:p>
            <a:pPr algn="l"/>
            <a:r>
              <a:rPr sz="1400" b="1" i="0">
                <a:solidFill>
                  <a:srgbClr val="1A1032"/>
                </a:solidFill>
                <a:latin typeface="Montserrat"/>
              </a:rPr>
              <a:t>HIPAA-Native</a:t>
            </a:r>
          </a:p>
        </p:txBody>
      </p:sp>
      <p:sp>
        <p:nvSpPr>
          <p:cNvPr id="14" name="TextBox 13"/>
          <p:cNvSpPr txBox="1"/>
          <p:nvPr/>
        </p:nvSpPr>
        <p:spPr>
          <a:xfrm>
            <a:off x="5230368" y="2642616"/>
            <a:ext cx="3493008" cy="685800"/>
          </a:xfrm>
          <a:prstGeom prst="rect">
            <a:avLst/>
          </a:prstGeom>
          <a:noFill/>
        </p:spPr>
        <p:txBody>
          <a:bodyPr wrap="square">
            <a:spAutoFit/>
          </a:bodyPr>
          <a:lstStyle/>
          <a:p>
            <a:pPr algn="l"/>
            <a:r>
              <a:rPr sz="1100" b="0" i="0">
                <a:solidFill>
                  <a:srgbClr val="6B7280"/>
                </a:solidFill>
                <a:latin typeface="Montserrat"/>
              </a:rPr>
              <a:t>Compliance built into every module from day one — not bolted on as an afterthought.</a:t>
            </a:r>
          </a:p>
        </p:txBody>
      </p:sp>
      <p:sp>
        <p:nvSpPr>
          <p:cNvPr id="15" name="Rectangle 14"/>
          <p:cNvSpPr/>
          <p:nvPr/>
        </p:nvSpPr>
        <p:spPr>
          <a:xfrm>
            <a:off x="5120640" y="3584448"/>
            <a:ext cx="3749039" cy="128016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Oval 15"/>
          <p:cNvSpPr/>
          <p:nvPr/>
        </p:nvSpPr>
        <p:spPr>
          <a:xfrm>
            <a:off x="5212080" y="3694176"/>
            <a:ext cx="274320" cy="274320"/>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5596128" y="3657600"/>
            <a:ext cx="3127248" cy="329184"/>
          </a:xfrm>
          <a:prstGeom prst="rect">
            <a:avLst/>
          </a:prstGeom>
          <a:noFill/>
        </p:spPr>
        <p:txBody>
          <a:bodyPr wrap="square">
            <a:spAutoFit/>
          </a:bodyPr>
          <a:lstStyle/>
          <a:p>
            <a:pPr algn="l"/>
            <a:r>
              <a:rPr sz="1400" b="1" i="0">
                <a:solidFill>
                  <a:srgbClr val="1A1032"/>
                </a:solidFill>
                <a:latin typeface="Montserrat"/>
              </a:rPr>
              <a:t>End-to-End</a:t>
            </a:r>
          </a:p>
        </p:txBody>
      </p:sp>
      <p:sp>
        <p:nvSpPr>
          <p:cNvPr id="18" name="TextBox 17"/>
          <p:cNvSpPr txBox="1"/>
          <p:nvPr/>
        </p:nvSpPr>
        <p:spPr>
          <a:xfrm>
            <a:off x="5230368" y="4059935"/>
            <a:ext cx="3493008" cy="685800"/>
          </a:xfrm>
          <a:prstGeom prst="rect">
            <a:avLst/>
          </a:prstGeom>
          <a:noFill/>
        </p:spPr>
        <p:txBody>
          <a:bodyPr wrap="square">
            <a:spAutoFit/>
          </a:bodyPr>
          <a:lstStyle/>
          <a:p>
            <a:pPr algn="l"/>
            <a:r>
              <a:rPr sz="1100" b="0" i="0">
                <a:solidFill>
                  <a:srgbClr val="6B7280"/>
                </a:solidFill>
                <a:latin typeface="Montserrat"/>
              </a:rPr>
              <a:t>From patient acquisition quiz to automated prescription refill — all in one platform.</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73152" cy="514350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2-1.png"/>
          <p:cNvPicPr>
            <a:picLocks noChangeAspect="1"/>
          </p:cNvPicPr>
          <p:nvPr/>
        </p:nvPicPr>
        <p:blipFill>
          <a:blip r:embed="rId2"/>
          <a:stretch>
            <a:fillRect/>
          </a:stretch>
        </p:blipFill>
        <p:spPr>
          <a:xfrm>
            <a:off x="274320" y="274320"/>
            <a:ext cx="1645920" cy="215719"/>
          </a:xfrm>
          <a:prstGeom prst="rect">
            <a:avLst/>
          </a:prstGeom>
        </p:spPr>
      </p:pic>
      <p:sp>
        <p:nvSpPr>
          <p:cNvPr id="4" name="TextBox 3"/>
          <p:cNvSpPr txBox="1"/>
          <p:nvPr/>
        </p:nvSpPr>
        <p:spPr>
          <a:xfrm>
            <a:off x="274320" y="804672"/>
            <a:ext cx="8412480" cy="475488"/>
          </a:xfrm>
          <a:prstGeom prst="rect">
            <a:avLst/>
          </a:prstGeom>
          <a:noFill/>
        </p:spPr>
        <p:txBody>
          <a:bodyPr wrap="square">
            <a:spAutoFit/>
          </a:bodyPr>
          <a:lstStyle/>
          <a:p>
            <a:pPr algn="l"/>
            <a:r>
              <a:rPr sz="2800" b="1" i="0">
                <a:solidFill>
                  <a:srgbClr val="1A1032"/>
                </a:solidFill>
                <a:latin typeface="Montserrat"/>
              </a:rPr>
              <a:t>The Unified Patient Journey</a:t>
            </a:r>
          </a:p>
        </p:txBody>
      </p:sp>
      <p:sp>
        <p:nvSpPr>
          <p:cNvPr id="5" name="TextBox 4"/>
          <p:cNvSpPr txBox="1"/>
          <p:nvPr/>
        </p:nvSpPr>
        <p:spPr>
          <a:xfrm>
            <a:off x="274320" y="1298448"/>
            <a:ext cx="8229600" cy="347472"/>
          </a:xfrm>
          <a:prstGeom prst="rect">
            <a:avLst/>
          </a:prstGeom>
          <a:noFill/>
        </p:spPr>
        <p:txBody>
          <a:bodyPr wrap="square">
            <a:spAutoFit/>
          </a:bodyPr>
          <a:lstStyle/>
          <a:p>
            <a:pPr algn="l"/>
            <a:r>
              <a:rPr sz="1300" b="0" i="0">
                <a:solidFill>
                  <a:srgbClr val="6B7280"/>
                </a:solidFill>
                <a:latin typeface="Montserrat"/>
              </a:rPr>
              <a:t>CloudHealth connects every step — no gaps, no manual handoffs, no dropped patients.</a:t>
            </a:r>
          </a:p>
        </p:txBody>
      </p:sp>
      <p:sp>
        <p:nvSpPr>
          <p:cNvPr id="6" name="Rectangle 5"/>
          <p:cNvSpPr/>
          <p:nvPr/>
        </p:nvSpPr>
        <p:spPr>
          <a:xfrm>
            <a:off x="274320" y="1810512"/>
            <a:ext cx="1463040" cy="269748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804672" y="1975104"/>
            <a:ext cx="402336" cy="402336"/>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804672" y="1975104"/>
            <a:ext cx="402336" cy="402336"/>
          </a:xfrm>
          <a:prstGeom prst="rect">
            <a:avLst/>
          </a:prstGeom>
          <a:noFill/>
        </p:spPr>
        <p:txBody>
          <a:bodyPr wrap="square">
            <a:spAutoFit/>
          </a:bodyPr>
          <a:lstStyle/>
          <a:p>
            <a:pPr algn="ctr"/>
            <a:r>
              <a:rPr sz="1400" b="1" i="0">
                <a:solidFill>
                  <a:srgbClr val="482AF6"/>
                </a:solidFill>
                <a:latin typeface="Montserrat"/>
              </a:rPr>
              <a:t>1</a:t>
            </a:r>
          </a:p>
        </p:txBody>
      </p:sp>
      <p:sp>
        <p:nvSpPr>
          <p:cNvPr id="9" name="TextBox 8"/>
          <p:cNvSpPr txBox="1"/>
          <p:nvPr/>
        </p:nvSpPr>
        <p:spPr>
          <a:xfrm>
            <a:off x="347472" y="2542032"/>
            <a:ext cx="1316736" cy="640080"/>
          </a:xfrm>
          <a:prstGeom prst="rect">
            <a:avLst/>
          </a:prstGeom>
          <a:noFill/>
        </p:spPr>
        <p:txBody>
          <a:bodyPr wrap="square">
            <a:spAutoFit/>
          </a:bodyPr>
          <a:lstStyle/>
          <a:p>
            <a:pPr algn="ctr"/>
            <a:r>
              <a:rPr sz="1300" b="1" i="0">
                <a:solidFill>
                  <a:srgbClr val="FFFFFF"/>
                </a:solidFill>
                <a:latin typeface="Montserrat"/>
              </a:rPr>
              <a:t>Discovery</a:t>
            </a:r>
          </a:p>
          <a:p>
            <a:pPr algn="ctr"/>
            <a:r>
              <a:rPr sz="1300" b="1" i="0">
                <a:solidFill>
                  <a:srgbClr val="FFFFFF"/>
                </a:solidFill>
                <a:latin typeface="Montserrat"/>
              </a:rPr>
              <a:t>&amp; Intake</a:t>
            </a:r>
          </a:p>
        </p:txBody>
      </p:sp>
      <p:sp>
        <p:nvSpPr>
          <p:cNvPr id="10" name="TextBox 9"/>
          <p:cNvSpPr txBox="1"/>
          <p:nvPr/>
        </p:nvSpPr>
        <p:spPr>
          <a:xfrm>
            <a:off x="347472" y="3227832"/>
            <a:ext cx="1316736" cy="1097280"/>
          </a:xfrm>
          <a:prstGeom prst="rect">
            <a:avLst/>
          </a:prstGeom>
          <a:noFill/>
        </p:spPr>
        <p:txBody>
          <a:bodyPr wrap="square">
            <a:spAutoFit/>
          </a:bodyPr>
          <a:lstStyle/>
          <a:p>
            <a:pPr algn="ctr"/>
            <a:r>
              <a:rPr sz="1000" b="0" i="0">
                <a:solidFill>
                  <a:srgbClr val="C4B5FD"/>
                </a:solidFill>
                <a:latin typeface="Montserrat"/>
              </a:rPr>
              <a:t>Branded quiz captures symptoms, goals &amp; eligibility</a:t>
            </a:r>
          </a:p>
        </p:txBody>
      </p:sp>
      <p:sp>
        <p:nvSpPr>
          <p:cNvPr id="11" name="TextBox 10"/>
          <p:cNvSpPr txBox="1"/>
          <p:nvPr/>
        </p:nvSpPr>
        <p:spPr>
          <a:xfrm>
            <a:off x="1764792" y="3017520"/>
            <a:ext cx="201168" cy="292608"/>
          </a:xfrm>
          <a:prstGeom prst="rect">
            <a:avLst/>
          </a:prstGeom>
          <a:noFill/>
        </p:spPr>
        <p:txBody>
          <a:bodyPr wrap="square">
            <a:spAutoFit/>
          </a:bodyPr>
          <a:lstStyle/>
          <a:p>
            <a:pPr algn="ctr"/>
            <a:r>
              <a:rPr sz="1600" b="1" i="0">
                <a:solidFill>
                  <a:srgbClr val="482AF6"/>
                </a:solidFill>
                <a:latin typeface="Montserrat"/>
              </a:rPr>
              <a:t>&gt;</a:t>
            </a:r>
          </a:p>
        </p:txBody>
      </p:sp>
      <p:sp>
        <p:nvSpPr>
          <p:cNvPr id="12" name="Rectangle 11"/>
          <p:cNvSpPr/>
          <p:nvPr/>
        </p:nvSpPr>
        <p:spPr>
          <a:xfrm>
            <a:off x="1965960" y="1810512"/>
            <a:ext cx="1463040" cy="2697480"/>
          </a:xfrm>
          <a:prstGeom prst="rect">
            <a:avLst/>
          </a:prstGeom>
          <a:solidFill>
            <a:srgbClr val="E7F1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Oval 12"/>
          <p:cNvSpPr/>
          <p:nvPr/>
        </p:nvSpPr>
        <p:spPr>
          <a:xfrm>
            <a:off x="2496312" y="1975104"/>
            <a:ext cx="402336" cy="402336"/>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2496312" y="1975104"/>
            <a:ext cx="402336" cy="402336"/>
          </a:xfrm>
          <a:prstGeom prst="rect">
            <a:avLst/>
          </a:prstGeom>
          <a:noFill/>
        </p:spPr>
        <p:txBody>
          <a:bodyPr wrap="square">
            <a:spAutoFit/>
          </a:bodyPr>
          <a:lstStyle/>
          <a:p>
            <a:pPr algn="ctr"/>
            <a:r>
              <a:rPr sz="1400" b="1" i="0">
                <a:solidFill>
                  <a:srgbClr val="FFFFFF"/>
                </a:solidFill>
                <a:latin typeface="Montserrat"/>
              </a:rPr>
              <a:t>2</a:t>
            </a:r>
          </a:p>
        </p:txBody>
      </p:sp>
      <p:sp>
        <p:nvSpPr>
          <p:cNvPr id="15" name="TextBox 14"/>
          <p:cNvSpPr txBox="1"/>
          <p:nvPr/>
        </p:nvSpPr>
        <p:spPr>
          <a:xfrm>
            <a:off x="2039112" y="2542032"/>
            <a:ext cx="1316736" cy="640080"/>
          </a:xfrm>
          <a:prstGeom prst="rect">
            <a:avLst/>
          </a:prstGeom>
          <a:noFill/>
        </p:spPr>
        <p:txBody>
          <a:bodyPr wrap="square">
            <a:spAutoFit/>
          </a:bodyPr>
          <a:lstStyle/>
          <a:p>
            <a:pPr algn="ctr"/>
            <a:r>
              <a:rPr sz="1300" b="1" i="0">
                <a:solidFill>
                  <a:srgbClr val="1A1032"/>
                </a:solidFill>
                <a:latin typeface="Montserrat"/>
              </a:rPr>
              <a:t>Provider</a:t>
            </a:r>
          </a:p>
          <a:p>
            <a:pPr algn="ctr"/>
            <a:r>
              <a:rPr sz="1300" b="1" i="0">
                <a:solidFill>
                  <a:srgbClr val="1A1032"/>
                </a:solidFill>
                <a:latin typeface="Montserrat"/>
              </a:rPr>
              <a:t>Review</a:t>
            </a:r>
          </a:p>
        </p:txBody>
      </p:sp>
      <p:sp>
        <p:nvSpPr>
          <p:cNvPr id="16" name="TextBox 15"/>
          <p:cNvSpPr txBox="1"/>
          <p:nvPr/>
        </p:nvSpPr>
        <p:spPr>
          <a:xfrm>
            <a:off x="2039112" y="3227832"/>
            <a:ext cx="1316736" cy="1097280"/>
          </a:xfrm>
          <a:prstGeom prst="rect">
            <a:avLst/>
          </a:prstGeom>
          <a:noFill/>
        </p:spPr>
        <p:txBody>
          <a:bodyPr wrap="square">
            <a:spAutoFit/>
          </a:bodyPr>
          <a:lstStyle/>
          <a:p>
            <a:pPr algn="ctr"/>
            <a:r>
              <a:rPr sz="1000" b="0" i="0">
                <a:solidFill>
                  <a:srgbClr val="6B7280"/>
                </a:solidFill>
                <a:latin typeface="Montserrat"/>
              </a:rPr>
              <a:t>Async or live visit with licensed telehealth provider</a:t>
            </a:r>
          </a:p>
        </p:txBody>
      </p:sp>
      <p:sp>
        <p:nvSpPr>
          <p:cNvPr id="17" name="TextBox 16"/>
          <p:cNvSpPr txBox="1"/>
          <p:nvPr/>
        </p:nvSpPr>
        <p:spPr>
          <a:xfrm>
            <a:off x="3456432" y="3017520"/>
            <a:ext cx="201168" cy="292608"/>
          </a:xfrm>
          <a:prstGeom prst="rect">
            <a:avLst/>
          </a:prstGeom>
          <a:noFill/>
        </p:spPr>
        <p:txBody>
          <a:bodyPr wrap="square">
            <a:spAutoFit/>
          </a:bodyPr>
          <a:lstStyle/>
          <a:p>
            <a:pPr algn="ctr"/>
            <a:r>
              <a:rPr sz="1600" b="1" i="0">
                <a:solidFill>
                  <a:srgbClr val="482AF6"/>
                </a:solidFill>
                <a:latin typeface="Montserrat"/>
              </a:rPr>
              <a:t>&gt;</a:t>
            </a:r>
          </a:p>
        </p:txBody>
      </p:sp>
      <p:sp>
        <p:nvSpPr>
          <p:cNvPr id="18" name="Rectangle 17"/>
          <p:cNvSpPr/>
          <p:nvPr/>
        </p:nvSpPr>
        <p:spPr>
          <a:xfrm>
            <a:off x="3657600" y="1810512"/>
            <a:ext cx="1463040" cy="2697480"/>
          </a:xfrm>
          <a:prstGeom prst="rect">
            <a:avLst/>
          </a:prstGeom>
          <a:solidFill>
            <a:srgbClr val="E7F1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4187952" y="1975104"/>
            <a:ext cx="402336" cy="402336"/>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4187952" y="1975104"/>
            <a:ext cx="402336" cy="402336"/>
          </a:xfrm>
          <a:prstGeom prst="rect">
            <a:avLst/>
          </a:prstGeom>
          <a:noFill/>
        </p:spPr>
        <p:txBody>
          <a:bodyPr wrap="square">
            <a:spAutoFit/>
          </a:bodyPr>
          <a:lstStyle/>
          <a:p>
            <a:pPr algn="ctr"/>
            <a:r>
              <a:rPr sz="1400" b="1" i="0">
                <a:solidFill>
                  <a:srgbClr val="FFFFFF"/>
                </a:solidFill>
                <a:latin typeface="Montserrat"/>
              </a:rPr>
              <a:t>3</a:t>
            </a:r>
          </a:p>
        </p:txBody>
      </p:sp>
      <p:sp>
        <p:nvSpPr>
          <p:cNvPr id="21" name="TextBox 20"/>
          <p:cNvSpPr txBox="1"/>
          <p:nvPr/>
        </p:nvSpPr>
        <p:spPr>
          <a:xfrm>
            <a:off x="3730752" y="2542032"/>
            <a:ext cx="1316736" cy="640080"/>
          </a:xfrm>
          <a:prstGeom prst="rect">
            <a:avLst/>
          </a:prstGeom>
          <a:noFill/>
        </p:spPr>
        <p:txBody>
          <a:bodyPr wrap="square">
            <a:spAutoFit/>
          </a:bodyPr>
          <a:lstStyle/>
          <a:p>
            <a:pPr algn="ctr"/>
            <a:r>
              <a:rPr sz="1300" b="1" i="0">
                <a:solidFill>
                  <a:srgbClr val="1A1032"/>
                </a:solidFill>
                <a:latin typeface="Montserrat"/>
              </a:rPr>
              <a:t>Rx &amp;</a:t>
            </a:r>
          </a:p>
          <a:p>
            <a:pPr algn="ctr"/>
            <a:r>
              <a:rPr sz="1300" b="1" i="0">
                <a:solidFill>
                  <a:srgbClr val="1A1032"/>
                </a:solidFill>
                <a:latin typeface="Montserrat"/>
              </a:rPr>
              <a:t>Fulfillment</a:t>
            </a:r>
          </a:p>
        </p:txBody>
      </p:sp>
      <p:sp>
        <p:nvSpPr>
          <p:cNvPr id="22" name="TextBox 21"/>
          <p:cNvSpPr txBox="1"/>
          <p:nvPr/>
        </p:nvSpPr>
        <p:spPr>
          <a:xfrm>
            <a:off x="3730752" y="3227832"/>
            <a:ext cx="1316736" cy="1097280"/>
          </a:xfrm>
          <a:prstGeom prst="rect">
            <a:avLst/>
          </a:prstGeom>
          <a:noFill/>
        </p:spPr>
        <p:txBody>
          <a:bodyPr wrap="square">
            <a:spAutoFit/>
          </a:bodyPr>
          <a:lstStyle/>
          <a:p>
            <a:pPr algn="ctr"/>
            <a:r>
              <a:rPr sz="1000" b="0" i="0">
                <a:solidFill>
                  <a:srgbClr val="6B7280"/>
                </a:solidFill>
                <a:latin typeface="Montserrat"/>
              </a:rPr>
              <a:t>Prescription sent directly to compounding pharmacy</a:t>
            </a:r>
          </a:p>
        </p:txBody>
      </p:sp>
      <p:sp>
        <p:nvSpPr>
          <p:cNvPr id="23" name="TextBox 22"/>
          <p:cNvSpPr txBox="1"/>
          <p:nvPr/>
        </p:nvSpPr>
        <p:spPr>
          <a:xfrm>
            <a:off x="5148072" y="3017520"/>
            <a:ext cx="201168" cy="292608"/>
          </a:xfrm>
          <a:prstGeom prst="rect">
            <a:avLst/>
          </a:prstGeom>
          <a:noFill/>
        </p:spPr>
        <p:txBody>
          <a:bodyPr wrap="square">
            <a:spAutoFit/>
          </a:bodyPr>
          <a:lstStyle/>
          <a:p>
            <a:pPr algn="ctr"/>
            <a:r>
              <a:rPr sz="1600" b="1" i="0">
                <a:solidFill>
                  <a:srgbClr val="482AF6"/>
                </a:solidFill>
                <a:latin typeface="Montserrat"/>
              </a:rPr>
              <a:t>&gt;</a:t>
            </a:r>
          </a:p>
        </p:txBody>
      </p:sp>
      <p:sp>
        <p:nvSpPr>
          <p:cNvPr id="24" name="Rectangle 23"/>
          <p:cNvSpPr/>
          <p:nvPr/>
        </p:nvSpPr>
        <p:spPr>
          <a:xfrm>
            <a:off x="5349240" y="1810512"/>
            <a:ext cx="1463040" cy="2697480"/>
          </a:xfrm>
          <a:prstGeom prst="rect">
            <a:avLst/>
          </a:prstGeom>
          <a:solidFill>
            <a:srgbClr val="E7F1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Oval 24"/>
          <p:cNvSpPr/>
          <p:nvPr/>
        </p:nvSpPr>
        <p:spPr>
          <a:xfrm>
            <a:off x="5879592" y="1975104"/>
            <a:ext cx="402336" cy="402336"/>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5879592" y="1975104"/>
            <a:ext cx="402336" cy="402336"/>
          </a:xfrm>
          <a:prstGeom prst="rect">
            <a:avLst/>
          </a:prstGeom>
          <a:noFill/>
        </p:spPr>
        <p:txBody>
          <a:bodyPr wrap="square">
            <a:spAutoFit/>
          </a:bodyPr>
          <a:lstStyle/>
          <a:p>
            <a:pPr algn="ctr"/>
            <a:r>
              <a:rPr sz="1400" b="1" i="0">
                <a:solidFill>
                  <a:srgbClr val="FFFFFF"/>
                </a:solidFill>
                <a:latin typeface="Montserrat"/>
              </a:rPr>
              <a:t>4</a:t>
            </a:r>
          </a:p>
        </p:txBody>
      </p:sp>
      <p:sp>
        <p:nvSpPr>
          <p:cNvPr id="27" name="TextBox 26"/>
          <p:cNvSpPr txBox="1"/>
          <p:nvPr/>
        </p:nvSpPr>
        <p:spPr>
          <a:xfrm>
            <a:off x="5422392" y="2542032"/>
            <a:ext cx="1316736" cy="640080"/>
          </a:xfrm>
          <a:prstGeom prst="rect">
            <a:avLst/>
          </a:prstGeom>
          <a:noFill/>
        </p:spPr>
        <p:txBody>
          <a:bodyPr wrap="square">
            <a:spAutoFit/>
          </a:bodyPr>
          <a:lstStyle/>
          <a:p>
            <a:pPr algn="ctr"/>
            <a:r>
              <a:rPr sz="1300" b="1" i="0">
                <a:solidFill>
                  <a:srgbClr val="1A1032"/>
                </a:solidFill>
                <a:latin typeface="Montserrat"/>
              </a:rPr>
              <a:t>Delivery</a:t>
            </a:r>
          </a:p>
          <a:p>
            <a:pPr algn="ctr"/>
            <a:r>
              <a:rPr sz="1300" b="1" i="0">
                <a:solidFill>
                  <a:srgbClr val="1A1032"/>
                </a:solidFill>
                <a:latin typeface="Montserrat"/>
              </a:rPr>
              <a:t>&amp; Support</a:t>
            </a:r>
          </a:p>
        </p:txBody>
      </p:sp>
      <p:sp>
        <p:nvSpPr>
          <p:cNvPr id="28" name="TextBox 27"/>
          <p:cNvSpPr txBox="1"/>
          <p:nvPr/>
        </p:nvSpPr>
        <p:spPr>
          <a:xfrm>
            <a:off x="5422392" y="3227832"/>
            <a:ext cx="1316736" cy="1097280"/>
          </a:xfrm>
          <a:prstGeom prst="rect">
            <a:avLst/>
          </a:prstGeom>
          <a:noFill/>
        </p:spPr>
        <p:txBody>
          <a:bodyPr wrap="square">
            <a:spAutoFit/>
          </a:bodyPr>
          <a:lstStyle/>
          <a:p>
            <a:pPr algn="ctr"/>
            <a:r>
              <a:rPr sz="1000" b="0" i="0">
                <a:solidFill>
                  <a:srgbClr val="6B7280"/>
                </a:solidFill>
                <a:latin typeface="Montserrat"/>
              </a:rPr>
              <a:t>Order tracked; HIPAA-secure patient messaging</a:t>
            </a:r>
          </a:p>
        </p:txBody>
      </p:sp>
      <p:sp>
        <p:nvSpPr>
          <p:cNvPr id="29" name="TextBox 28"/>
          <p:cNvSpPr txBox="1"/>
          <p:nvPr/>
        </p:nvSpPr>
        <p:spPr>
          <a:xfrm>
            <a:off x="6839712" y="3017520"/>
            <a:ext cx="201168" cy="292608"/>
          </a:xfrm>
          <a:prstGeom prst="rect">
            <a:avLst/>
          </a:prstGeom>
          <a:noFill/>
        </p:spPr>
        <p:txBody>
          <a:bodyPr wrap="square">
            <a:spAutoFit/>
          </a:bodyPr>
          <a:lstStyle/>
          <a:p>
            <a:pPr algn="ctr"/>
            <a:r>
              <a:rPr sz="1600" b="1" i="0">
                <a:solidFill>
                  <a:srgbClr val="482AF6"/>
                </a:solidFill>
                <a:latin typeface="Montserrat"/>
              </a:rPr>
              <a:t>&gt;</a:t>
            </a:r>
          </a:p>
        </p:txBody>
      </p:sp>
      <p:sp>
        <p:nvSpPr>
          <p:cNvPr id="30" name="Rectangle 29"/>
          <p:cNvSpPr/>
          <p:nvPr/>
        </p:nvSpPr>
        <p:spPr>
          <a:xfrm>
            <a:off x="7040880" y="1810512"/>
            <a:ext cx="1463040" cy="269748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Oval 30"/>
          <p:cNvSpPr/>
          <p:nvPr/>
        </p:nvSpPr>
        <p:spPr>
          <a:xfrm>
            <a:off x="7571231" y="1975104"/>
            <a:ext cx="402336" cy="402336"/>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7571231" y="1975104"/>
            <a:ext cx="402336" cy="402336"/>
          </a:xfrm>
          <a:prstGeom prst="rect">
            <a:avLst/>
          </a:prstGeom>
          <a:noFill/>
        </p:spPr>
        <p:txBody>
          <a:bodyPr wrap="square">
            <a:spAutoFit/>
          </a:bodyPr>
          <a:lstStyle/>
          <a:p>
            <a:pPr algn="ctr"/>
            <a:r>
              <a:rPr sz="1400" b="1" i="0">
                <a:solidFill>
                  <a:srgbClr val="482AF6"/>
                </a:solidFill>
                <a:latin typeface="Montserrat"/>
              </a:rPr>
              <a:t>5</a:t>
            </a:r>
          </a:p>
        </p:txBody>
      </p:sp>
      <p:sp>
        <p:nvSpPr>
          <p:cNvPr id="33" name="TextBox 32"/>
          <p:cNvSpPr txBox="1"/>
          <p:nvPr/>
        </p:nvSpPr>
        <p:spPr>
          <a:xfrm>
            <a:off x="7114032" y="2542032"/>
            <a:ext cx="1316736" cy="640080"/>
          </a:xfrm>
          <a:prstGeom prst="rect">
            <a:avLst/>
          </a:prstGeom>
          <a:noFill/>
        </p:spPr>
        <p:txBody>
          <a:bodyPr wrap="square">
            <a:spAutoFit/>
          </a:bodyPr>
          <a:lstStyle/>
          <a:p>
            <a:pPr algn="ctr"/>
            <a:r>
              <a:rPr sz="1300" b="1" i="0">
                <a:solidFill>
                  <a:srgbClr val="FFFFFF"/>
                </a:solidFill>
                <a:latin typeface="Montserrat"/>
              </a:rPr>
              <a:t>Refill &amp;</a:t>
            </a:r>
          </a:p>
          <a:p>
            <a:pPr algn="ctr"/>
            <a:r>
              <a:rPr sz="1300" b="1" i="0">
                <a:solidFill>
                  <a:srgbClr val="FFFFFF"/>
                </a:solidFill>
                <a:latin typeface="Montserrat"/>
              </a:rPr>
              <a:t>Retention</a:t>
            </a:r>
          </a:p>
        </p:txBody>
      </p:sp>
      <p:sp>
        <p:nvSpPr>
          <p:cNvPr id="34" name="TextBox 33"/>
          <p:cNvSpPr txBox="1"/>
          <p:nvPr/>
        </p:nvSpPr>
        <p:spPr>
          <a:xfrm>
            <a:off x="7114032" y="3227832"/>
            <a:ext cx="1316736" cy="1097280"/>
          </a:xfrm>
          <a:prstGeom prst="rect">
            <a:avLst/>
          </a:prstGeom>
          <a:noFill/>
        </p:spPr>
        <p:txBody>
          <a:bodyPr wrap="square">
            <a:spAutoFit/>
          </a:bodyPr>
          <a:lstStyle/>
          <a:p>
            <a:pPr algn="ctr"/>
            <a:r>
              <a:rPr sz="1000" b="0" i="0">
                <a:solidFill>
                  <a:srgbClr val="C4B5FD"/>
                </a:solidFill>
                <a:latin typeface="Montserrat"/>
              </a:rPr>
              <a:t>Automated reminders, check-ins &amp; subscription renewals</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E7F1FF"/>
        </a:solidFill>
        <a:effectLst/>
      </p:bgPr>
    </p:bg>
    <p:spTree>
      <p:nvGrpSpPr>
        <p:cNvPr id="1" name=""/>
        <p:cNvGrpSpPr/>
        <p:nvPr/>
      </p:nvGrpSpPr>
      <p:grpSpPr/>
      <p:sp>
        <p:nvSpPr>
          <p:cNvPr id="2" name="Rectangle 1"/>
          <p:cNvSpPr/>
          <p:nvPr/>
        </p:nvSpPr>
        <p:spPr>
          <a:xfrm>
            <a:off x="0" y="0"/>
            <a:ext cx="73152" cy="514350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2-1.png"/>
          <p:cNvPicPr>
            <a:picLocks noChangeAspect="1"/>
          </p:cNvPicPr>
          <p:nvPr/>
        </p:nvPicPr>
        <p:blipFill>
          <a:blip r:embed="rId2"/>
          <a:stretch>
            <a:fillRect/>
          </a:stretch>
        </p:blipFill>
        <p:spPr>
          <a:xfrm>
            <a:off x="274320" y="274320"/>
            <a:ext cx="1645920" cy="215719"/>
          </a:xfrm>
          <a:prstGeom prst="rect">
            <a:avLst/>
          </a:prstGeom>
        </p:spPr>
      </p:pic>
      <p:sp>
        <p:nvSpPr>
          <p:cNvPr id="4" name="TextBox 3"/>
          <p:cNvSpPr txBox="1"/>
          <p:nvPr/>
        </p:nvSpPr>
        <p:spPr>
          <a:xfrm>
            <a:off x="274320" y="804672"/>
            <a:ext cx="8412480" cy="475488"/>
          </a:xfrm>
          <a:prstGeom prst="rect">
            <a:avLst/>
          </a:prstGeom>
          <a:noFill/>
        </p:spPr>
        <p:txBody>
          <a:bodyPr wrap="square">
            <a:spAutoFit/>
          </a:bodyPr>
          <a:lstStyle/>
          <a:p>
            <a:pPr algn="l"/>
            <a:r>
              <a:rPr sz="2800" b="1" i="0">
                <a:solidFill>
                  <a:srgbClr val="1A1032"/>
                </a:solidFill>
                <a:latin typeface="Montserrat"/>
              </a:rPr>
              <a:t>The CloudHealth Platform</a:t>
            </a:r>
          </a:p>
        </p:txBody>
      </p:sp>
      <p:sp>
        <p:nvSpPr>
          <p:cNvPr id="5" name="TextBox 4"/>
          <p:cNvSpPr txBox="1"/>
          <p:nvPr/>
        </p:nvSpPr>
        <p:spPr>
          <a:xfrm>
            <a:off x="274320" y="1298448"/>
            <a:ext cx="8229600" cy="347472"/>
          </a:xfrm>
          <a:prstGeom prst="rect">
            <a:avLst/>
          </a:prstGeom>
          <a:noFill/>
        </p:spPr>
        <p:txBody>
          <a:bodyPr wrap="square">
            <a:spAutoFit/>
          </a:bodyPr>
          <a:lstStyle/>
          <a:p>
            <a:pPr algn="l"/>
            <a:r>
              <a:rPr sz="1400" b="0" i="0">
                <a:solidFill>
                  <a:srgbClr val="6B7280"/>
                </a:solidFill>
                <a:latin typeface="Montserrat"/>
              </a:rPr>
              <a:t>Six core modules. One seamless platform.</a:t>
            </a:r>
          </a:p>
        </p:txBody>
      </p:sp>
      <p:sp>
        <p:nvSpPr>
          <p:cNvPr id="6" name="Rectangle 5"/>
          <p:cNvSpPr/>
          <p:nvPr/>
        </p:nvSpPr>
        <p:spPr>
          <a:xfrm>
            <a:off x="256032" y="1737360"/>
            <a:ext cx="2724912" cy="125272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Oval 6"/>
          <p:cNvSpPr/>
          <p:nvPr/>
        </p:nvSpPr>
        <p:spPr>
          <a:xfrm>
            <a:off x="402336" y="1883664"/>
            <a:ext cx="274320" cy="274320"/>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758952" y="1828800"/>
            <a:ext cx="2130552" cy="365760"/>
          </a:xfrm>
          <a:prstGeom prst="rect">
            <a:avLst/>
          </a:prstGeom>
          <a:noFill/>
        </p:spPr>
        <p:txBody>
          <a:bodyPr wrap="square">
            <a:spAutoFit/>
          </a:bodyPr>
          <a:lstStyle/>
          <a:p>
            <a:pPr algn="l"/>
            <a:r>
              <a:rPr sz="1300" b="1" i="0">
                <a:solidFill>
                  <a:srgbClr val="1A1032"/>
                </a:solidFill>
                <a:latin typeface="Montserrat"/>
              </a:rPr>
              <a:t>Quiz Builder</a:t>
            </a:r>
          </a:p>
        </p:txBody>
      </p:sp>
      <p:sp>
        <p:nvSpPr>
          <p:cNvPr id="9" name="TextBox 8"/>
          <p:cNvSpPr txBox="1"/>
          <p:nvPr/>
        </p:nvSpPr>
        <p:spPr>
          <a:xfrm>
            <a:off x="347472" y="2249424"/>
            <a:ext cx="2560320" cy="685800"/>
          </a:xfrm>
          <a:prstGeom prst="rect">
            <a:avLst/>
          </a:prstGeom>
          <a:noFill/>
        </p:spPr>
        <p:txBody>
          <a:bodyPr wrap="square">
            <a:spAutoFit/>
          </a:bodyPr>
          <a:lstStyle/>
          <a:p>
            <a:pPr algn="l"/>
            <a:r>
              <a:rPr sz="1050" b="0" i="0">
                <a:solidFill>
                  <a:srgbClr val="6B7280"/>
                </a:solidFill>
                <a:latin typeface="Montserrat"/>
              </a:rPr>
              <a:t>Branded patient intake forms with branching logic and eligibility screening</a:t>
            </a:r>
          </a:p>
        </p:txBody>
      </p:sp>
      <p:sp>
        <p:nvSpPr>
          <p:cNvPr id="10" name="Rectangle 9"/>
          <p:cNvSpPr/>
          <p:nvPr/>
        </p:nvSpPr>
        <p:spPr>
          <a:xfrm>
            <a:off x="3145536" y="1737360"/>
            <a:ext cx="2724912" cy="125272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Oval 10"/>
          <p:cNvSpPr/>
          <p:nvPr/>
        </p:nvSpPr>
        <p:spPr>
          <a:xfrm>
            <a:off x="3291840" y="1883664"/>
            <a:ext cx="274320" cy="274320"/>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648456" y="1828800"/>
            <a:ext cx="2130552" cy="365760"/>
          </a:xfrm>
          <a:prstGeom prst="rect">
            <a:avLst/>
          </a:prstGeom>
          <a:noFill/>
        </p:spPr>
        <p:txBody>
          <a:bodyPr wrap="square">
            <a:spAutoFit/>
          </a:bodyPr>
          <a:lstStyle/>
          <a:p>
            <a:pPr algn="l"/>
            <a:r>
              <a:rPr sz="1300" b="1" i="0">
                <a:solidFill>
                  <a:srgbClr val="1A1032"/>
                </a:solidFill>
                <a:latin typeface="Montserrat"/>
              </a:rPr>
              <a:t>Provider Network</a:t>
            </a:r>
          </a:p>
        </p:txBody>
      </p:sp>
      <p:sp>
        <p:nvSpPr>
          <p:cNvPr id="13" name="TextBox 12"/>
          <p:cNvSpPr txBox="1"/>
          <p:nvPr/>
        </p:nvSpPr>
        <p:spPr>
          <a:xfrm>
            <a:off x="3236976" y="2249424"/>
            <a:ext cx="2560320" cy="685800"/>
          </a:xfrm>
          <a:prstGeom prst="rect">
            <a:avLst/>
          </a:prstGeom>
          <a:noFill/>
        </p:spPr>
        <p:txBody>
          <a:bodyPr wrap="square">
            <a:spAutoFit/>
          </a:bodyPr>
          <a:lstStyle/>
          <a:p>
            <a:pPr algn="l"/>
            <a:r>
              <a:rPr sz="1050" b="0" i="0">
                <a:solidFill>
                  <a:srgbClr val="6B7280"/>
                </a:solidFill>
                <a:latin typeface="Montserrat"/>
              </a:rPr>
              <a:t>Fully managed network of licensed telehealth providers across specialties</a:t>
            </a:r>
          </a:p>
        </p:txBody>
      </p:sp>
      <p:sp>
        <p:nvSpPr>
          <p:cNvPr id="14" name="Rectangle 13"/>
          <p:cNvSpPr/>
          <p:nvPr/>
        </p:nvSpPr>
        <p:spPr>
          <a:xfrm>
            <a:off x="6035040" y="1737360"/>
            <a:ext cx="2724912" cy="125272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6181344" y="1883664"/>
            <a:ext cx="274320" cy="274320"/>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537960" y="1828800"/>
            <a:ext cx="2130552" cy="365760"/>
          </a:xfrm>
          <a:prstGeom prst="rect">
            <a:avLst/>
          </a:prstGeom>
          <a:noFill/>
        </p:spPr>
        <p:txBody>
          <a:bodyPr wrap="square">
            <a:spAutoFit/>
          </a:bodyPr>
          <a:lstStyle/>
          <a:p>
            <a:pPr algn="l"/>
            <a:r>
              <a:rPr sz="1300" b="1" i="0">
                <a:solidFill>
                  <a:srgbClr val="1A1032"/>
                </a:solidFill>
                <a:latin typeface="Montserrat"/>
              </a:rPr>
              <a:t>Order Management</a:t>
            </a:r>
          </a:p>
        </p:txBody>
      </p:sp>
      <p:sp>
        <p:nvSpPr>
          <p:cNvPr id="17" name="TextBox 16"/>
          <p:cNvSpPr txBox="1"/>
          <p:nvPr/>
        </p:nvSpPr>
        <p:spPr>
          <a:xfrm>
            <a:off x="6126480" y="2249424"/>
            <a:ext cx="2560320" cy="685800"/>
          </a:xfrm>
          <a:prstGeom prst="rect">
            <a:avLst/>
          </a:prstGeom>
          <a:noFill/>
        </p:spPr>
        <p:txBody>
          <a:bodyPr wrap="square">
            <a:spAutoFit/>
          </a:bodyPr>
          <a:lstStyle/>
          <a:p>
            <a:pPr algn="l"/>
            <a:r>
              <a:rPr sz="1050" b="0" i="0">
                <a:solidFill>
                  <a:srgbClr val="6B7280"/>
                </a:solidFill>
                <a:latin typeface="Montserrat"/>
              </a:rPr>
              <a:t>End-to-end order tracking from Rx approval to patient's front door</a:t>
            </a:r>
          </a:p>
        </p:txBody>
      </p:sp>
      <p:sp>
        <p:nvSpPr>
          <p:cNvPr id="18" name="Rectangle 17"/>
          <p:cNvSpPr/>
          <p:nvPr/>
        </p:nvSpPr>
        <p:spPr>
          <a:xfrm>
            <a:off x="256032" y="3154680"/>
            <a:ext cx="2724912" cy="125272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402336" y="3300984"/>
            <a:ext cx="274320" cy="274320"/>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758952" y="3246120"/>
            <a:ext cx="2130552" cy="365760"/>
          </a:xfrm>
          <a:prstGeom prst="rect">
            <a:avLst/>
          </a:prstGeom>
          <a:noFill/>
        </p:spPr>
        <p:txBody>
          <a:bodyPr wrap="square">
            <a:spAutoFit/>
          </a:bodyPr>
          <a:lstStyle/>
          <a:p>
            <a:pPr algn="l"/>
            <a:r>
              <a:rPr sz="1300" b="1" i="0">
                <a:solidFill>
                  <a:srgbClr val="1A1032"/>
                </a:solidFill>
                <a:latin typeface="Montserrat"/>
              </a:rPr>
              <a:t>Pharmacy Integration</a:t>
            </a:r>
          </a:p>
        </p:txBody>
      </p:sp>
      <p:sp>
        <p:nvSpPr>
          <p:cNvPr id="21" name="TextBox 20"/>
          <p:cNvSpPr txBox="1"/>
          <p:nvPr/>
        </p:nvSpPr>
        <p:spPr>
          <a:xfrm>
            <a:off x="347472" y="3666744"/>
            <a:ext cx="2560320" cy="685800"/>
          </a:xfrm>
          <a:prstGeom prst="rect">
            <a:avLst/>
          </a:prstGeom>
          <a:noFill/>
        </p:spPr>
        <p:txBody>
          <a:bodyPr wrap="square">
            <a:spAutoFit/>
          </a:bodyPr>
          <a:lstStyle/>
          <a:p>
            <a:pPr algn="l"/>
            <a:r>
              <a:rPr sz="1050" b="0" i="0">
                <a:solidFill>
                  <a:srgbClr val="6B7280"/>
                </a:solidFill>
                <a:latin typeface="Montserrat"/>
              </a:rPr>
              <a:t>Direct API connections to compounding pharmacy partners — no middleman</a:t>
            </a:r>
          </a:p>
        </p:txBody>
      </p:sp>
      <p:sp>
        <p:nvSpPr>
          <p:cNvPr id="22" name="Rectangle 21"/>
          <p:cNvSpPr/>
          <p:nvPr/>
        </p:nvSpPr>
        <p:spPr>
          <a:xfrm>
            <a:off x="3145536" y="3154680"/>
            <a:ext cx="2724912" cy="125272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Oval 22"/>
          <p:cNvSpPr/>
          <p:nvPr/>
        </p:nvSpPr>
        <p:spPr>
          <a:xfrm>
            <a:off x="3291840" y="3300984"/>
            <a:ext cx="274320" cy="274320"/>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648456" y="3246120"/>
            <a:ext cx="2130552" cy="365760"/>
          </a:xfrm>
          <a:prstGeom prst="rect">
            <a:avLst/>
          </a:prstGeom>
          <a:noFill/>
        </p:spPr>
        <p:txBody>
          <a:bodyPr wrap="square">
            <a:spAutoFit/>
          </a:bodyPr>
          <a:lstStyle/>
          <a:p>
            <a:pPr algn="l"/>
            <a:r>
              <a:rPr sz="1300" b="1" i="0">
                <a:solidFill>
                  <a:srgbClr val="1A1032"/>
                </a:solidFill>
                <a:latin typeface="Montserrat"/>
              </a:rPr>
              <a:t>Secure Messaging</a:t>
            </a:r>
          </a:p>
        </p:txBody>
      </p:sp>
      <p:sp>
        <p:nvSpPr>
          <p:cNvPr id="25" name="TextBox 24"/>
          <p:cNvSpPr txBox="1"/>
          <p:nvPr/>
        </p:nvSpPr>
        <p:spPr>
          <a:xfrm>
            <a:off x="3236976" y="3666744"/>
            <a:ext cx="2560320" cy="685800"/>
          </a:xfrm>
          <a:prstGeom prst="rect">
            <a:avLst/>
          </a:prstGeom>
          <a:noFill/>
        </p:spPr>
        <p:txBody>
          <a:bodyPr wrap="square">
            <a:spAutoFit/>
          </a:bodyPr>
          <a:lstStyle/>
          <a:p>
            <a:pPr algn="l"/>
            <a:r>
              <a:rPr sz="1050" b="0" i="0">
                <a:solidFill>
                  <a:srgbClr val="6B7280"/>
                </a:solidFill>
                <a:latin typeface="Montserrat"/>
              </a:rPr>
              <a:t>HIPAA-compliant patient-provider communication built into the platform</a:t>
            </a:r>
          </a:p>
        </p:txBody>
      </p:sp>
      <p:sp>
        <p:nvSpPr>
          <p:cNvPr id="26" name="Rectangle 25"/>
          <p:cNvSpPr/>
          <p:nvPr/>
        </p:nvSpPr>
        <p:spPr>
          <a:xfrm>
            <a:off x="6035040" y="3154680"/>
            <a:ext cx="2724912" cy="125272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Oval 26"/>
          <p:cNvSpPr/>
          <p:nvPr/>
        </p:nvSpPr>
        <p:spPr>
          <a:xfrm>
            <a:off x="6181344" y="3300984"/>
            <a:ext cx="274320" cy="274320"/>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6537960" y="3246120"/>
            <a:ext cx="2130552" cy="365760"/>
          </a:xfrm>
          <a:prstGeom prst="rect">
            <a:avLst/>
          </a:prstGeom>
          <a:noFill/>
        </p:spPr>
        <p:txBody>
          <a:bodyPr wrap="square">
            <a:spAutoFit/>
          </a:bodyPr>
          <a:lstStyle/>
          <a:p>
            <a:pPr algn="l"/>
            <a:r>
              <a:rPr sz="1300" b="1" i="0">
                <a:solidFill>
                  <a:srgbClr val="1A1032"/>
                </a:solidFill>
                <a:latin typeface="Montserrat"/>
              </a:rPr>
              <a:t>Analytics Dashboard</a:t>
            </a:r>
          </a:p>
        </p:txBody>
      </p:sp>
      <p:sp>
        <p:nvSpPr>
          <p:cNvPr id="29" name="TextBox 28"/>
          <p:cNvSpPr txBox="1"/>
          <p:nvPr/>
        </p:nvSpPr>
        <p:spPr>
          <a:xfrm>
            <a:off x="6126480" y="3666744"/>
            <a:ext cx="2560320" cy="685800"/>
          </a:xfrm>
          <a:prstGeom prst="rect">
            <a:avLst/>
          </a:prstGeom>
          <a:noFill/>
        </p:spPr>
        <p:txBody>
          <a:bodyPr wrap="square">
            <a:spAutoFit/>
          </a:bodyPr>
          <a:lstStyle/>
          <a:p>
            <a:pPr algn="l"/>
            <a:r>
              <a:rPr sz="1050" b="0" i="0">
                <a:solidFill>
                  <a:srgbClr val="6B7280"/>
                </a:solidFill>
                <a:latin typeface="Montserrat"/>
              </a:rPr>
              <a:t>Real-time insights: revenue, retention, prescribing patterns &amp; patient funnel</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73152" cy="514350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2-1.png"/>
          <p:cNvPicPr>
            <a:picLocks noChangeAspect="1"/>
          </p:cNvPicPr>
          <p:nvPr/>
        </p:nvPicPr>
        <p:blipFill>
          <a:blip r:embed="rId2"/>
          <a:stretch>
            <a:fillRect/>
          </a:stretch>
        </p:blipFill>
        <p:spPr>
          <a:xfrm>
            <a:off x="274320" y="274320"/>
            <a:ext cx="1645920" cy="215719"/>
          </a:xfrm>
          <a:prstGeom prst="rect">
            <a:avLst/>
          </a:prstGeom>
        </p:spPr>
      </p:pic>
      <p:sp>
        <p:nvSpPr>
          <p:cNvPr id="4" name="Rectangle 3"/>
          <p:cNvSpPr/>
          <p:nvPr/>
        </p:nvSpPr>
        <p:spPr>
          <a:xfrm>
            <a:off x="274320" y="685800"/>
            <a:ext cx="1234440" cy="292608"/>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274320" y="685800"/>
            <a:ext cx="1234440" cy="292608"/>
          </a:xfrm>
          <a:prstGeom prst="rect">
            <a:avLst/>
          </a:prstGeom>
          <a:noFill/>
        </p:spPr>
        <p:txBody>
          <a:bodyPr wrap="square">
            <a:spAutoFit/>
          </a:bodyPr>
          <a:lstStyle/>
          <a:p>
            <a:pPr algn="ctr"/>
            <a:r>
              <a:rPr sz="1000" b="1" i="0">
                <a:solidFill>
                  <a:srgbClr val="FFFFFF"/>
                </a:solidFill>
                <a:latin typeface="Montserrat"/>
              </a:rPr>
              <a:t>MODULE 01</a:t>
            </a:r>
          </a:p>
        </p:txBody>
      </p:sp>
      <p:sp>
        <p:nvSpPr>
          <p:cNvPr id="6" name="TextBox 5"/>
          <p:cNvSpPr txBox="1"/>
          <p:nvPr/>
        </p:nvSpPr>
        <p:spPr>
          <a:xfrm>
            <a:off x="274320" y="1051560"/>
            <a:ext cx="4251960" cy="1051560"/>
          </a:xfrm>
          <a:prstGeom prst="rect">
            <a:avLst/>
          </a:prstGeom>
          <a:noFill/>
        </p:spPr>
        <p:txBody>
          <a:bodyPr wrap="square">
            <a:spAutoFit/>
          </a:bodyPr>
          <a:lstStyle/>
          <a:p>
            <a:pPr algn="l"/>
            <a:r>
              <a:rPr sz="3000" b="1" i="0">
                <a:solidFill>
                  <a:srgbClr val="1A1032"/>
                </a:solidFill>
                <a:latin typeface="Montserrat"/>
              </a:rPr>
              <a:t>Quiz Builder</a:t>
            </a:r>
          </a:p>
          <a:p>
            <a:pPr algn="l"/>
            <a:r>
              <a:rPr sz="3000" b="1" i="0">
                <a:solidFill>
                  <a:srgbClr val="1A1032"/>
                </a:solidFill>
                <a:latin typeface="Montserrat"/>
              </a:rPr>
              <a:t>&amp; Patient Intake</a:t>
            </a:r>
          </a:p>
        </p:txBody>
      </p:sp>
      <p:sp>
        <p:nvSpPr>
          <p:cNvPr id="7" name="Oval 6"/>
          <p:cNvSpPr/>
          <p:nvPr/>
        </p:nvSpPr>
        <p:spPr>
          <a:xfrm>
            <a:off x="329184" y="2331720"/>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2212848"/>
            <a:ext cx="3913632" cy="457200"/>
          </a:xfrm>
          <a:prstGeom prst="rect">
            <a:avLst/>
          </a:prstGeom>
          <a:noFill/>
        </p:spPr>
        <p:txBody>
          <a:bodyPr wrap="square">
            <a:spAutoFit/>
          </a:bodyPr>
          <a:lstStyle/>
          <a:p>
            <a:pPr algn="l"/>
            <a:r>
              <a:rPr sz="1200" b="0" i="0">
                <a:solidFill>
                  <a:srgbClr val="1A1032"/>
                </a:solidFill>
                <a:latin typeface="Montserrat"/>
              </a:rPr>
              <a:t>Fully branded quiz flows — patients never see CloudHealth</a:t>
            </a:r>
          </a:p>
        </p:txBody>
      </p:sp>
      <p:sp>
        <p:nvSpPr>
          <p:cNvPr id="9" name="Oval 8"/>
          <p:cNvSpPr/>
          <p:nvPr/>
        </p:nvSpPr>
        <p:spPr>
          <a:xfrm>
            <a:off x="329184" y="2862072"/>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66928" y="2743200"/>
            <a:ext cx="3913632" cy="457200"/>
          </a:xfrm>
          <a:prstGeom prst="rect">
            <a:avLst/>
          </a:prstGeom>
          <a:noFill/>
        </p:spPr>
        <p:txBody>
          <a:bodyPr wrap="square">
            <a:spAutoFit/>
          </a:bodyPr>
          <a:lstStyle/>
          <a:p>
            <a:pPr algn="l"/>
            <a:r>
              <a:rPr sz="1200" b="0" i="0">
                <a:solidFill>
                  <a:srgbClr val="1A1032"/>
                </a:solidFill>
                <a:latin typeface="Montserrat"/>
              </a:rPr>
              <a:t>Branching logic routes patients to the right treatment automatically</a:t>
            </a:r>
          </a:p>
        </p:txBody>
      </p:sp>
      <p:sp>
        <p:nvSpPr>
          <p:cNvPr id="11" name="Oval 10"/>
          <p:cNvSpPr/>
          <p:nvPr/>
        </p:nvSpPr>
        <p:spPr>
          <a:xfrm>
            <a:off x="329184" y="3392424"/>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66928" y="3273552"/>
            <a:ext cx="3913632" cy="457200"/>
          </a:xfrm>
          <a:prstGeom prst="rect">
            <a:avLst/>
          </a:prstGeom>
          <a:noFill/>
        </p:spPr>
        <p:txBody>
          <a:bodyPr wrap="square">
            <a:spAutoFit/>
          </a:bodyPr>
          <a:lstStyle/>
          <a:p>
            <a:pPr algn="l"/>
            <a:r>
              <a:rPr sz="1200" b="0" i="0">
                <a:solidFill>
                  <a:srgbClr val="1A1032"/>
                </a:solidFill>
                <a:latin typeface="Montserrat"/>
              </a:rPr>
              <a:t>Medical eligibility screening built directly into the intake flow</a:t>
            </a:r>
          </a:p>
        </p:txBody>
      </p:sp>
      <p:sp>
        <p:nvSpPr>
          <p:cNvPr id="13" name="Oval 12"/>
          <p:cNvSpPr/>
          <p:nvPr/>
        </p:nvSpPr>
        <p:spPr>
          <a:xfrm>
            <a:off x="329184" y="3922776"/>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6928" y="3803904"/>
            <a:ext cx="3913632" cy="457200"/>
          </a:xfrm>
          <a:prstGeom prst="rect">
            <a:avLst/>
          </a:prstGeom>
          <a:noFill/>
        </p:spPr>
        <p:txBody>
          <a:bodyPr wrap="square">
            <a:spAutoFit/>
          </a:bodyPr>
          <a:lstStyle/>
          <a:p>
            <a:pPr algn="l"/>
            <a:r>
              <a:rPr sz="1200" b="0" i="0">
                <a:solidFill>
                  <a:srgbClr val="1A1032"/>
                </a:solidFill>
                <a:latin typeface="Montserrat"/>
              </a:rPr>
              <a:t>Consent and intake forms captured automatically — no extra tool needed</a:t>
            </a:r>
          </a:p>
        </p:txBody>
      </p:sp>
      <p:sp>
        <p:nvSpPr>
          <p:cNvPr id="15" name="Oval 14"/>
          <p:cNvSpPr/>
          <p:nvPr/>
        </p:nvSpPr>
        <p:spPr>
          <a:xfrm>
            <a:off x="329184" y="4453128"/>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66928" y="4334256"/>
            <a:ext cx="3913632" cy="457200"/>
          </a:xfrm>
          <a:prstGeom prst="rect">
            <a:avLst/>
          </a:prstGeom>
          <a:noFill/>
        </p:spPr>
        <p:txBody>
          <a:bodyPr wrap="square">
            <a:spAutoFit/>
          </a:bodyPr>
          <a:lstStyle/>
          <a:p>
            <a:pPr algn="l"/>
            <a:r>
              <a:rPr sz="1200" b="0" i="0">
                <a:solidFill>
                  <a:srgbClr val="1A1032"/>
                </a:solidFill>
                <a:latin typeface="Montserrat"/>
              </a:rPr>
              <a:t>Quiz completion triggers provider review workflow instantly</a:t>
            </a:r>
          </a:p>
        </p:txBody>
      </p:sp>
      <p:pic>
        <p:nvPicPr>
          <p:cNvPr id="17" name="Picture 16" descr="image.jpg"/>
          <p:cNvPicPr>
            <a:picLocks noChangeAspect="1"/>
          </p:cNvPicPr>
          <p:nvPr/>
        </p:nvPicPr>
        <p:blipFill>
          <a:blip r:embed="rId4"/>
          <a:stretch>
            <a:fillRect/>
          </a:stretch>
        </p:blipFill>
        <p:spPr>
          <a:xfrm>
            <a:off x="4663440" y="621792"/>
            <a:ext cx="4251960" cy="4224528"/>
          </a:xfrm>
          <a:prstGeom prst="rect">
            <a:avLst/>
          </a:prstGeom>
        </p:spPr>
      </p:pic>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E7F1FF"/>
        </a:solidFill>
        <a:effectLst/>
      </p:bgPr>
    </p:bg>
    <p:spTree>
      <p:nvGrpSpPr>
        <p:cNvPr id="1" name=""/>
        <p:cNvGrpSpPr/>
        <p:nvPr/>
      </p:nvGrpSpPr>
      <p:grpSpPr/>
      <p:sp>
        <p:nvSpPr>
          <p:cNvPr id="2" name="Rectangle 1"/>
          <p:cNvSpPr/>
          <p:nvPr/>
        </p:nvSpPr>
        <p:spPr>
          <a:xfrm>
            <a:off x="0" y="0"/>
            <a:ext cx="73152" cy="514350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2-1.png"/>
          <p:cNvPicPr>
            <a:picLocks noChangeAspect="1"/>
          </p:cNvPicPr>
          <p:nvPr/>
        </p:nvPicPr>
        <p:blipFill>
          <a:blip r:embed="rId2"/>
          <a:stretch>
            <a:fillRect/>
          </a:stretch>
        </p:blipFill>
        <p:spPr>
          <a:xfrm>
            <a:off x="274320" y="274320"/>
            <a:ext cx="1645920" cy="215719"/>
          </a:xfrm>
          <a:prstGeom prst="rect">
            <a:avLst/>
          </a:prstGeom>
        </p:spPr>
      </p:pic>
      <p:sp>
        <p:nvSpPr>
          <p:cNvPr id="4" name="Rectangle 3"/>
          <p:cNvSpPr/>
          <p:nvPr/>
        </p:nvSpPr>
        <p:spPr>
          <a:xfrm>
            <a:off x="274320" y="685800"/>
            <a:ext cx="1234440" cy="292608"/>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274320" y="685800"/>
            <a:ext cx="1234440" cy="292608"/>
          </a:xfrm>
          <a:prstGeom prst="rect">
            <a:avLst/>
          </a:prstGeom>
          <a:noFill/>
        </p:spPr>
        <p:txBody>
          <a:bodyPr wrap="square">
            <a:spAutoFit/>
          </a:bodyPr>
          <a:lstStyle/>
          <a:p>
            <a:pPr algn="ctr"/>
            <a:r>
              <a:rPr sz="1000" b="1" i="0">
                <a:solidFill>
                  <a:srgbClr val="FFFFFF"/>
                </a:solidFill>
                <a:latin typeface="Montserrat"/>
              </a:rPr>
              <a:t>MODULE 02</a:t>
            </a:r>
          </a:p>
        </p:txBody>
      </p:sp>
      <p:sp>
        <p:nvSpPr>
          <p:cNvPr id="6" name="TextBox 5"/>
          <p:cNvSpPr txBox="1"/>
          <p:nvPr/>
        </p:nvSpPr>
        <p:spPr>
          <a:xfrm>
            <a:off x="274320" y="1051560"/>
            <a:ext cx="4251960" cy="1051560"/>
          </a:xfrm>
          <a:prstGeom prst="rect">
            <a:avLst/>
          </a:prstGeom>
          <a:noFill/>
        </p:spPr>
        <p:txBody>
          <a:bodyPr wrap="square">
            <a:spAutoFit/>
          </a:bodyPr>
          <a:lstStyle/>
          <a:p>
            <a:pPr algn="l"/>
            <a:r>
              <a:rPr sz="3000" b="1" i="0">
                <a:solidFill>
                  <a:srgbClr val="1A1032"/>
                </a:solidFill>
                <a:latin typeface="Montserrat"/>
              </a:rPr>
              <a:t>Provider Network</a:t>
            </a:r>
          </a:p>
          <a:p>
            <a:pPr algn="l"/>
            <a:r>
              <a:rPr sz="3000" b="1" i="0">
                <a:solidFill>
                  <a:srgbClr val="1A1032"/>
                </a:solidFill>
                <a:latin typeface="Montserrat"/>
              </a:rPr>
              <a:t>&amp; Clinical Layer</a:t>
            </a:r>
          </a:p>
        </p:txBody>
      </p:sp>
      <p:sp>
        <p:nvSpPr>
          <p:cNvPr id="7" name="Oval 6"/>
          <p:cNvSpPr/>
          <p:nvPr/>
        </p:nvSpPr>
        <p:spPr>
          <a:xfrm>
            <a:off x="329184" y="2331720"/>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2212848"/>
            <a:ext cx="3913632" cy="457200"/>
          </a:xfrm>
          <a:prstGeom prst="rect">
            <a:avLst/>
          </a:prstGeom>
          <a:noFill/>
        </p:spPr>
        <p:txBody>
          <a:bodyPr wrap="square">
            <a:spAutoFit/>
          </a:bodyPr>
          <a:lstStyle/>
          <a:p>
            <a:pPr algn="l"/>
            <a:r>
              <a:rPr sz="1200" b="0" i="0">
                <a:solidFill>
                  <a:srgbClr val="1A1032"/>
                </a:solidFill>
                <a:latin typeface="Montserrat"/>
              </a:rPr>
              <a:t>Licensed provider network available on-demand across specialties</a:t>
            </a:r>
          </a:p>
        </p:txBody>
      </p:sp>
      <p:sp>
        <p:nvSpPr>
          <p:cNvPr id="9" name="Oval 8"/>
          <p:cNvSpPr/>
          <p:nvPr/>
        </p:nvSpPr>
        <p:spPr>
          <a:xfrm>
            <a:off x="329184" y="2862072"/>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66928" y="2743200"/>
            <a:ext cx="3913632" cy="457200"/>
          </a:xfrm>
          <a:prstGeom prst="rect">
            <a:avLst/>
          </a:prstGeom>
          <a:noFill/>
        </p:spPr>
        <p:txBody>
          <a:bodyPr wrap="square">
            <a:spAutoFit/>
          </a:bodyPr>
          <a:lstStyle/>
          <a:p>
            <a:pPr algn="l"/>
            <a:r>
              <a:rPr sz="1200" b="0" i="0">
                <a:solidFill>
                  <a:srgbClr val="1A1032"/>
                </a:solidFill>
                <a:latin typeface="Montserrat"/>
              </a:rPr>
              <a:t>Async and synchronous visit types — video, async review, or hybrid</a:t>
            </a:r>
          </a:p>
        </p:txBody>
      </p:sp>
      <p:sp>
        <p:nvSpPr>
          <p:cNvPr id="11" name="Oval 10"/>
          <p:cNvSpPr/>
          <p:nvPr/>
        </p:nvSpPr>
        <p:spPr>
          <a:xfrm>
            <a:off x="329184" y="3392424"/>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66928" y="3273552"/>
            <a:ext cx="3913632" cy="457200"/>
          </a:xfrm>
          <a:prstGeom prst="rect">
            <a:avLst/>
          </a:prstGeom>
          <a:noFill/>
        </p:spPr>
        <p:txBody>
          <a:bodyPr wrap="square">
            <a:spAutoFit/>
          </a:bodyPr>
          <a:lstStyle/>
          <a:p>
            <a:pPr algn="l"/>
            <a:r>
              <a:rPr sz="1200" b="0" i="0">
                <a:solidFill>
                  <a:srgbClr val="1A1032"/>
                </a:solidFill>
                <a:latin typeface="Montserrat"/>
              </a:rPr>
              <a:t>Specialty coverage: weight loss, men's/women's health, peptides &amp; more</a:t>
            </a:r>
          </a:p>
        </p:txBody>
      </p:sp>
      <p:sp>
        <p:nvSpPr>
          <p:cNvPr id="13" name="Oval 12"/>
          <p:cNvSpPr/>
          <p:nvPr/>
        </p:nvSpPr>
        <p:spPr>
          <a:xfrm>
            <a:off x="329184" y="3922776"/>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6928" y="3803904"/>
            <a:ext cx="3913632" cy="457200"/>
          </a:xfrm>
          <a:prstGeom prst="rect">
            <a:avLst/>
          </a:prstGeom>
          <a:noFill/>
        </p:spPr>
        <p:txBody>
          <a:bodyPr wrap="square">
            <a:spAutoFit/>
          </a:bodyPr>
          <a:lstStyle/>
          <a:p>
            <a:pPr algn="l"/>
            <a:r>
              <a:rPr sz="1200" b="0" i="0">
                <a:solidFill>
                  <a:srgbClr val="1A1032"/>
                </a:solidFill>
                <a:latin typeface="Montserrat"/>
              </a:rPr>
              <a:t>Smart routing assigns patients to available, state-licensed providers</a:t>
            </a:r>
          </a:p>
        </p:txBody>
      </p:sp>
      <p:sp>
        <p:nvSpPr>
          <p:cNvPr id="15" name="Oval 14"/>
          <p:cNvSpPr/>
          <p:nvPr/>
        </p:nvSpPr>
        <p:spPr>
          <a:xfrm>
            <a:off x="329184" y="4453128"/>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66928" y="4334256"/>
            <a:ext cx="3913632" cy="457200"/>
          </a:xfrm>
          <a:prstGeom prst="rect">
            <a:avLst/>
          </a:prstGeom>
          <a:noFill/>
        </p:spPr>
        <p:txBody>
          <a:bodyPr wrap="square">
            <a:spAutoFit/>
          </a:bodyPr>
          <a:lstStyle/>
          <a:p>
            <a:pPr algn="l"/>
            <a:r>
              <a:rPr sz="1200" b="0" i="0">
                <a:solidFill>
                  <a:srgbClr val="1A1032"/>
                </a:solidFill>
                <a:latin typeface="Montserrat"/>
              </a:rPr>
              <a:t>Provider capacity scales automatically with your patient volume</a:t>
            </a:r>
          </a:p>
        </p:txBody>
      </p:sp>
      <p:pic>
        <p:nvPicPr>
          <p:cNvPr id="17" name="Picture 16" descr="image.jpg"/>
          <p:cNvPicPr>
            <a:picLocks noChangeAspect="1"/>
          </p:cNvPicPr>
          <p:nvPr/>
        </p:nvPicPr>
        <p:blipFill>
          <a:blip r:embed="rId4"/>
          <a:stretch>
            <a:fillRect/>
          </a:stretch>
        </p:blipFill>
        <p:spPr>
          <a:xfrm>
            <a:off x="4663440" y="621792"/>
            <a:ext cx="4251960" cy="4224528"/>
          </a:xfrm>
          <a:prstGeom prst="rect">
            <a:avLst/>
          </a:prstGeom>
        </p:spPr>
      </p:pic>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73152" cy="514350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2-1.png"/>
          <p:cNvPicPr>
            <a:picLocks noChangeAspect="1"/>
          </p:cNvPicPr>
          <p:nvPr/>
        </p:nvPicPr>
        <p:blipFill>
          <a:blip r:embed="rId2"/>
          <a:stretch>
            <a:fillRect/>
          </a:stretch>
        </p:blipFill>
        <p:spPr>
          <a:xfrm>
            <a:off x="274320" y="274320"/>
            <a:ext cx="1645920" cy="215719"/>
          </a:xfrm>
          <a:prstGeom prst="rect">
            <a:avLst/>
          </a:prstGeom>
        </p:spPr>
      </p:pic>
      <p:sp>
        <p:nvSpPr>
          <p:cNvPr id="4" name="Rectangle 3"/>
          <p:cNvSpPr/>
          <p:nvPr/>
        </p:nvSpPr>
        <p:spPr>
          <a:xfrm>
            <a:off x="274320" y="685800"/>
            <a:ext cx="1234440" cy="292608"/>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274320" y="685800"/>
            <a:ext cx="1234440" cy="292608"/>
          </a:xfrm>
          <a:prstGeom prst="rect">
            <a:avLst/>
          </a:prstGeom>
          <a:noFill/>
        </p:spPr>
        <p:txBody>
          <a:bodyPr wrap="square">
            <a:spAutoFit/>
          </a:bodyPr>
          <a:lstStyle/>
          <a:p>
            <a:pPr algn="ctr"/>
            <a:r>
              <a:rPr sz="1000" b="1" i="0">
                <a:solidFill>
                  <a:srgbClr val="FFFFFF"/>
                </a:solidFill>
                <a:latin typeface="Montserrat"/>
              </a:rPr>
              <a:t>MODULE 03</a:t>
            </a:r>
          </a:p>
        </p:txBody>
      </p:sp>
      <p:sp>
        <p:nvSpPr>
          <p:cNvPr id="6" name="TextBox 5"/>
          <p:cNvSpPr txBox="1"/>
          <p:nvPr/>
        </p:nvSpPr>
        <p:spPr>
          <a:xfrm>
            <a:off x="274320" y="1051560"/>
            <a:ext cx="4251960" cy="1280160"/>
          </a:xfrm>
          <a:prstGeom prst="rect">
            <a:avLst/>
          </a:prstGeom>
          <a:noFill/>
        </p:spPr>
        <p:txBody>
          <a:bodyPr wrap="square">
            <a:spAutoFit/>
          </a:bodyPr>
          <a:lstStyle/>
          <a:p>
            <a:pPr algn="l"/>
            <a:r>
              <a:rPr sz="2000" b="1" i="0">
                <a:solidFill>
                  <a:srgbClr val="1A1032"/>
                </a:solidFill>
                <a:latin typeface="Montserrat"/>
              </a:rPr>
              <a:t>Order Management</a:t>
            </a:r>
          </a:p>
          <a:p>
            <a:pPr algn="l"/>
            <a:r>
              <a:rPr sz="2000" b="1" i="0">
                <a:solidFill>
                  <a:srgbClr val="1A1032"/>
                </a:solidFill>
                <a:latin typeface="Montserrat"/>
              </a:rPr>
              <a:t>&amp; Pharmacy Integration</a:t>
            </a:r>
          </a:p>
        </p:txBody>
      </p:sp>
      <p:sp>
        <p:nvSpPr>
          <p:cNvPr id="7" name="Oval 6"/>
          <p:cNvSpPr/>
          <p:nvPr/>
        </p:nvSpPr>
        <p:spPr>
          <a:xfrm>
            <a:off x="329184" y="2404872"/>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2286000"/>
            <a:ext cx="3913632" cy="457200"/>
          </a:xfrm>
          <a:prstGeom prst="rect">
            <a:avLst/>
          </a:prstGeom>
          <a:noFill/>
        </p:spPr>
        <p:txBody>
          <a:bodyPr wrap="square">
            <a:spAutoFit/>
          </a:bodyPr>
          <a:lstStyle/>
          <a:p>
            <a:pPr algn="l"/>
            <a:r>
              <a:rPr sz="1200" b="0" i="0">
                <a:solidFill>
                  <a:srgbClr val="1A1032"/>
                </a:solidFill>
                <a:latin typeface="Montserrat"/>
              </a:rPr>
              <a:t>Real-time Rx transmission to compounding pharmacy partners</a:t>
            </a:r>
          </a:p>
        </p:txBody>
      </p:sp>
      <p:sp>
        <p:nvSpPr>
          <p:cNvPr id="9" name="Oval 8"/>
          <p:cNvSpPr/>
          <p:nvPr/>
        </p:nvSpPr>
        <p:spPr>
          <a:xfrm>
            <a:off x="329184" y="2935224"/>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66928" y="2816352"/>
            <a:ext cx="3913632" cy="457200"/>
          </a:xfrm>
          <a:prstGeom prst="rect">
            <a:avLst/>
          </a:prstGeom>
          <a:noFill/>
        </p:spPr>
        <p:txBody>
          <a:bodyPr wrap="square">
            <a:spAutoFit/>
          </a:bodyPr>
          <a:lstStyle/>
          <a:p>
            <a:pPr algn="l"/>
            <a:r>
              <a:rPr sz="1200" b="0" i="0">
                <a:solidFill>
                  <a:srgbClr val="1A1032"/>
                </a:solidFill>
                <a:latin typeface="Montserrat"/>
              </a:rPr>
              <a:t>Order status tracking from Rx approval to the patient's doorstep</a:t>
            </a:r>
          </a:p>
        </p:txBody>
      </p:sp>
      <p:sp>
        <p:nvSpPr>
          <p:cNvPr id="11" name="Oval 10"/>
          <p:cNvSpPr/>
          <p:nvPr/>
        </p:nvSpPr>
        <p:spPr>
          <a:xfrm>
            <a:off x="329184" y="3465576"/>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66928" y="3346704"/>
            <a:ext cx="3913632" cy="457200"/>
          </a:xfrm>
          <a:prstGeom prst="rect">
            <a:avLst/>
          </a:prstGeom>
          <a:noFill/>
        </p:spPr>
        <p:txBody>
          <a:bodyPr wrap="square">
            <a:spAutoFit/>
          </a:bodyPr>
          <a:lstStyle/>
          <a:p>
            <a:pPr algn="l"/>
            <a:r>
              <a:rPr sz="1200" b="0" i="0">
                <a:solidFill>
                  <a:srgbClr val="1A1032"/>
                </a:solidFill>
                <a:latin typeface="Montserrat"/>
              </a:rPr>
              <a:t>Automated refill scheduling and subscription management</a:t>
            </a:r>
          </a:p>
        </p:txBody>
      </p:sp>
      <p:sp>
        <p:nvSpPr>
          <p:cNvPr id="13" name="Oval 12"/>
          <p:cNvSpPr/>
          <p:nvPr/>
        </p:nvSpPr>
        <p:spPr>
          <a:xfrm>
            <a:off x="329184" y="3995928"/>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6928" y="3877056"/>
            <a:ext cx="3913632" cy="457200"/>
          </a:xfrm>
          <a:prstGeom prst="rect">
            <a:avLst/>
          </a:prstGeom>
          <a:noFill/>
        </p:spPr>
        <p:txBody>
          <a:bodyPr wrap="square">
            <a:spAutoFit/>
          </a:bodyPr>
          <a:lstStyle/>
          <a:p>
            <a:pPr algn="l"/>
            <a:r>
              <a:rPr sz="1200" b="0" i="0">
                <a:solidFill>
                  <a:srgbClr val="1A1032"/>
                </a:solidFill>
                <a:latin typeface="Montserrat"/>
              </a:rPr>
              <a:t>Supports Semaglutide, Tirzepatide, BPC-157, NAD+, peptides and more</a:t>
            </a:r>
          </a:p>
        </p:txBody>
      </p:sp>
      <p:sp>
        <p:nvSpPr>
          <p:cNvPr id="15" name="Oval 14"/>
          <p:cNvSpPr/>
          <p:nvPr/>
        </p:nvSpPr>
        <p:spPr>
          <a:xfrm>
            <a:off x="329184" y="4526280"/>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66928" y="4407408"/>
            <a:ext cx="3913632" cy="457200"/>
          </a:xfrm>
          <a:prstGeom prst="rect">
            <a:avLst/>
          </a:prstGeom>
          <a:noFill/>
        </p:spPr>
        <p:txBody>
          <a:bodyPr wrap="square">
            <a:spAutoFit/>
          </a:bodyPr>
          <a:lstStyle/>
          <a:p>
            <a:pPr algn="l"/>
            <a:r>
              <a:rPr sz="1200" b="0" i="0">
                <a:solidFill>
                  <a:srgbClr val="1A1032"/>
                </a:solidFill>
                <a:latin typeface="Montserrat"/>
              </a:rPr>
              <a:t>Exception handling for returns and failed deliveries built in</a:t>
            </a:r>
          </a:p>
        </p:txBody>
      </p:sp>
      <p:pic>
        <p:nvPicPr>
          <p:cNvPr id="17" name="Picture 16" descr="image.jpg"/>
          <p:cNvPicPr>
            <a:picLocks noChangeAspect="1"/>
          </p:cNvPicPr>
          <p:nvPr/>
        </p:nvPicPr>
        <p:blipFill>
          <a:blip r:embed="rId4"/>
          <a:stretch>
            <a:fillRect/>
          </a:stretch>
        </p:blipFill>
        <p:spPr>
          <a:xfrm>
            <a:off x="4663440" y="621792"/>
            <a:ext cx="4251960" cy="4224528"/>
          </a:xfrm>
          <a:prstGeom prst="rect">
            <a:avLst/>
          </a:prstGeom>
        </p:spPr>
      </p:pic>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E7F1FF"/>
        </a:solidFill>
        <a:effectLst/>
      </p:bgPr>
    </p:bg>
    <p:spTree>
      <p:nvGrpSpPr>
        <p:cNvPr id="1" name=""/>
        <p:cNvGrpSpPr/>
        <p:nvPr/>
      </p:nvGrpSpPr>
      <p:grpSpPr/>
      <p:sp>
        <p:nvSpPr>
          <p:cNvPr id="2" name="Rectangle 1"/>
          <p:cNvSpPr/>
          <p:nvPr/>
        </p:nvSpPr>
        <p:spPr>
          <a:xfrm>
            <a:off x="0" y="0"/>
            <a:ext cx="73152" cy="514350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2-1.png"/>
          <p:cNvPicPr>
            <a:picLocks noChangeAspect="1"/>
          </p:cNvPicPr>
          <p:nvPr/>
        </p:nvPicPr>
        <p:blipFill>
          <a:blip r:embed="rId2"/>
          <a:stretch>
            <a:fillRect/>
          </a:stretch>
        </p:blipFill>
        <p:spPr>
          <a:xfrm>
            <a:off x="274320" y="274320"/>
            <a:ext cx="1645920" cy="215719"/>
          </a:xfrm>
          <a:prstGeom prst="rect">
            <a:avLst/>
          </a:prstGeom>
        </p:spPr>
      </p:pic>
      <p:sp>
        <p:nvSpPr>
          <p:cNvPr id="4" name="Rectangle 3"/>
          <p:cNvSpPr/>
          <p:nvPr/>
        </p:nvSpPr>
        <p:spPr>
          <a:xfrm>
            <a:off x="274320" y="685800"/>
            <a:ext cx="1234440" cy="292608"/>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274320" y="685800"/>
            <a:ext cx="1234440" cy="292608"/>
          </a:xfrm>
          <a:prstGeom prst="rect">
            <a:avLst/>
          </a:prstGeom>
          <a:noFill/>
        </p:spPr>
        <p:txBody>
          <a:bodyPr wrap="square">
            <a:spAutoFit/>
          </a:bodyPr>
          <a:lstStyle/>
          <a:p>
            <a:pPr algn="ctr"/>
            <a:r>
              <a:rPr sz="1000" b="1" i="0">
                <a:solidFill>
                  <a:srgbClr val="FFFFFF"/>
                </a:solidFill>
                <a:latin typeface="Montserrat"/>
              </a:rPr>
              <a:t>MODULE 04</a:t>
            </a:r>
          </a:p>
        </p:txBody>
      </p:sp>
      <p:sp>
        <p:nvSpPr>
          <p:cNvPr id="6" name="TextBox 5"/>
          <p:cNvSpPr txBox="1"/>
          <p:nvPr/>
        </p:nvSpPr>
        <p:spPr>
          <a:xfrm>
            <a:off x="274320" y="1051560"/>
            <a:ext cx="4251960" cy="1051560"/>
          </a:xfrm>
          <a:prstGeom prst="rect">
            <a:avLst/>
          </a:prstGeom>
          <a:noFill/>
        </p:spPr>
        <p:txBody>
          <a:bodyPr wrap="square">
            <a:spAutoFit/>
          </a:bodyPr>
          <a:lstStyle/>
          <a:p>
            <a:pPr algn="l"/>
            <a:r>
              <a:rPr sz="2400" b="1" i="0">
                <a:solidFill>
                  <a:srgbClr val="1A1032"/>
                </a:solidFill>
                <a:latin typeface="Montserrat"/>
              </a:rPr>
              <a:t>Analytics &amp;</a:t>
            </a:r>
          </a:p>
          <a:p>
            <a:pPr algn="l"/>
            <a:r>
              <a:rPr sz="2400" b="1" i="0">
                <a:solidFill>
                  <a:srgbClr val="1A1032"/>
                </a:solidFill>
                <a:latin typeface="Montserrat"/>
              </a:rPr>
              <a:t>Insights Dashboard</a:t>
            </a:r>
          </a:p>
        </p:txBody>
      </p:sp>
      <p:sp>
        <p:nvSpPr>
          <p:cNvPr id="7" name="Oval 6"/>
          <p:cNvSpPr/>
          <p:nvPr/>
        </p:nvSpPr>
        <p:spPr>
          <a:xfrm>
            <a:off x="329184" y="2404872"/>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2286000"/>
            <a:ext cx="3913632" cy="457200"/>
          </a:xfrm>
          <a:prstGeom prst="rect">
            <a:avLst/>
          </a:prstGeom>
          <a:noFill/>
        </p:spPr>
        <p:txBody>
          <a:bodyPr wrap="square">
            <a:spAutoFit/>
          </a:bodyPr>
          <a:lstStyle/>
          <a:p>
            <a:pPr algn="l"/>
            <a:r>
              <a:rPr sz="1200" b="0" i="0">
                <a:solidFill>
                  <a:srgbClr val="1A1032"/>
                </a:solidFill>
                <a:latin typeface="Montserrat"/>
              </a:rPr>
              <a:t>Revenue analytics — MRR, ARR, and LTV by treatment cohort</a:t>
            </a:r>
          </a:p>
        </p:txBody>
      </p:sp>
      <p:sp>
        <p:nvSpPr>
          <p:cNvPr id="9" name="Oval 8"/>
          <p:cNvSpPr/>
          <p:nvPr/>
        </p:nvSpPr>
        <p:spPr>
          <a:xfrm>
            <a:off x="329184" y="2935224"/>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66928" y="2816352"/>
            <a:ext cx="3913632" cy="457200"/>
          </a:xfrm>
          <a:prstGeom prst="rect">
            <a:avLst/>
          </a:prstGeom>
          <a:noFill/>
        </p:spPr>
        <p:txBody>
          <a:bodyPr wrap="square">
            <a:spAutoFit/>
          </a:bodyPr>
          <a:lstStyle/>
          <a:p>
            <a:pPr algn="l"/>
            <a:r>
              <a:rPr sz="1200" b="0" i="0">
                <a:solidFill>
                  <a:srgbClr val="1A1032"/>
                </a:solidFill>
                <a:latin typeface="Montserrat"/>
              </a:rPr>
              <a:t>Patient funnel conversion rates at each stage of the journey</a:t>
            </a:r>
          </a:p>
        </p:txBody>
      </p:sp>
      <p:sp>
        <p:nvSpPr>
          <p:cNvPr id="11" name="Oval 10"/>
          <p:cNvSpPr/>
          <p:nvPr/>
        </p:nvSpPr>
        <p:spPr>
          <a:xfrm>
            <a:off x="329184" y="3465576"/>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66928" y="3346704"/>
            <a:ext cx="3913632" cy="457200"/>
          </a:xfrm>
          <a:prstGeom prst="rect">
            <a:avLst/>
          </a:prstGeom>
          <a:noFill/>
        </p:spPr>
        <p:txBody>
          <a:bodyPr wrap="square">
            <a:spAutoFit/>
          </a:bodyPr>
          <a:lstStyle/>
          <a:p>
            <a:pPr algn="l"/>
            <a:r>
              <a:rPr sz="1200" b="0" i="0">
                <a:solidFill>
                  <a:srgbClr val="1A1032"/>
                </a:solidFill>
                <a:latin typeface="Montserrat"/>
              </a:rPr>
              <a:t>Prescribing pattern reports by provider, specialty, and volume</a:t>
            </a:r>
          </a:p>
        </p:txBody>
      </p:sp>
      <p:sp>
        <p:nvSpPr>
          <p:cNvPr id="13" name="Oval 12"/>
          <p:cNvSpPr/>
          <p:nvPr/>
        </p:nvSpPr>
        <p:spPr>
          <a:xfrm>
            <a:off x="329184" y="3995928"/>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6928" y="3877056"/>
            <a:ext cx="3913632" cy="457200"/>
          </a:xfrm>
          <a:prstGeom prst="rect">
            <a:avLst/>
          </a:prstGeom>
          <a:noFill/>
        </p:spPr>
        <p:txBody>
          <a:bodyPr wrap="square">
            <a:spAutoFit/>
          </a:bodyPr>
          <a:lstStyle/>
          <a:p>
            <a:pPr algn="l"/>
            <a:r>
              <a:rPr sz="1200" b="0" i="0">
                <a:solidFill>
                  <a:srgbClr val="1A1032"/>
                </a:solidFill>
                <a:latin typeface="Montserrat"/>
              </a:rPr>
              <a:t>Retention and churn metrics with win-back opportunity flags</a:t>
            </a:r>
          </a:p>
        </p:txBody>
      </p:sp>
      <p:sp>
        <p:nvSpPr>
          <p:cNvPr id="15" name="Oval 14"/>
          <p:cNvSpPr/>
          <p:nvPr/>
        </p:nvSpPr>
        <p:spPr>
          <a:xfrm>
            <a:off x="329184" y="4526280"/>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66928" y="4407408"/>
            <a:ext cx="3913632" cy="457200"/>
          </a:xfrm>
          <a:prstGeom prst="rect">
            <a:avLst/>
          </a:prstGeom>
          <a:noFill/>
        </p:spPr>
        <p:txBody>
          <a:bodyPr wrap="square">
            <a:spAutoFit/>
          </a:bodyPr>
          <a:lstStyle/>
          <a:p>
            <a:pPr algn="l"/>
            <a:r>
              <a:rPr sz="1200" b="0" i="0">
                <a:solidFill>
                  <a:srgbClr val="1A1032"/>
                </a:solidFill>
                <a:latin typeface="Montserrat"/>
              </a:rPr>
              <a:t>Clinical outcome tracking tied to patient-reported data</a:t>
            </a:r>
          </a:p>
        </p:txBody>
      </p:sp>
      <p:pic>
        <p:nvPicPr>
          <p:cNvPr id="17" name="Picture 16" descr="image.jpg"/>
          <p:cNvPicPr>
            <a:picLocks noChangeAspect="1"/>
          </p:cNvPicPr>
          <p:nvPr/>
        </p:nvPicPr>
        <p:blipFill>
          <a:blip r:embed="rId4"/>
          <a:stretch>
            <a:fillRect/>
          </a:stretch>
        </p:blipFill>
        <p:spPr>
          <a:xfrm>
            <a:off x="4663440" y="621792"/>
            <a:ext cx="4251960" cy="4224528"/>
          </a:xfrm>
          <a:prstGeom prst="rect">
            <a:avLst/>
          </a:prstGeom>
        </p:spPr>
      </p:pic>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73152" cy="514350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2-1.png"/>
          <p:cNvPicPr>
            <a:picLocks noChangeAspect="1"/>
          </p:cNvPicPr>
          <p:nvPr/>
        </p:nvPicPr>
        <p:blipFill>
          <a:blip r:embed="rId2"/>
          <a:stretch>
            <a:fillRect/>
          </a:stretch>
        </p:blipFill>
        <p:spPr>
          <a:xfrm>
            <a:off x="274320" y="274320"/>
            <a:ext cx="1645920" cy="215719"/>
          </a:xfrm>
          <a:prstGeom prst="rect">
            <a:avLst/>
          </a:prstGeom>
        </p:spPr>
      </p:pic>
      <p:sp>
        <p:nvSpPr>
          <p:cNvPr id="4" name="Rectangle 3"/>
          <p:cNvSpPr/>
          <p:nvPr/>
        </p:nvSpPr>
        <p:spPr>
          <a:xfrm>
            <a:off x="274320" y="685800"/>
            <a:ext cx="1234440" cy="292608"/>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274320" y="685800"/>
            <a:ext cx="1234440" cy="292608"/>
          </a:xfrm>
          <a:prstGeom prst="rect">
            <a:avLst/>
          </a:prstGeom>
          <a:noFill/>
        </p:spPr>
        <p:txBody>
          <a:bodyPr wrap="square">
            <a:spAutoFit/>
          </a:bodyPr>
          <a:lstStyle/>
          <a:p>
            <a:pPr algn="ctr"/>
            <a:r>
              <a:rPr sz="1000" b="1" i="0">
                <a:solidFill>
                  <a:srgbClr val="FFFFFF"/>
                </a:solidFill>
                <a:latin typeface="Montserrat"/>
              </a:rPr>
              <a:t>MODULE 05</a:t>
            </a:r>
          </a:p>
        </p:txBody>
      </p:sp>
      <p:sp>
        <p:nvSpPr>
          <p:cNvPr id="6" name="TextBox 5"/>
          <p:cNvSpPr txBox="1"/>
          <p:nvPr/>
        </p:nvSpPr>
        <p:spPr>
          <a:xfrm>
            <a:off x="274320" y="1051560"/>
            <a:ext cx="4251960" cy="1051560"/>
          </a:xfrm>
          <a:prstGeom prst="rect">
            <a:avLst/>
          </a:prstGeom>
          <a:noFill/>
        </p:spPr>
        <p:txBody>
          <a:bodyPr wrap="square">
            <a:spAutoFit/>
          </a:bodyPr>
          <a:lstStyle/>
          <a:p>
            <a:pPr algn="l"/>
            <a:r>
              <a:rPr sz="3000" b="1" i="0">
                <a:solidFill>
                  <a:srgbClr val="1A1032"/>
                </a:solidFill>
                <a:latin typeface="Montserrat"/>
              </a:rPr>
              <a:t>Secure Messaging</a:t>
            </a:r>
          </a:p>
          <a:p>
            <a:pPr algn="l"/>
            <a:r>
              <a:rPr sz="3000" b="1" i="0">
                <a:solidFill>
                  <a:srgbClr val="1A1032"/>
                </a:solidFill>
                <a:latin typeface="Montserrat"/>
              </a:rPr>
              <a:t>&amp; Patient Support</a:t>
            </a:r>
          </a:p>
        </p:txBody>
      </p:sp>
      <p:sp>
        <p:nvSpPr>
          <p:cNvPr id="7" name="Oval 6"/>
          <p:cNvSpPr/>
          <p:nvPr/>
        </p:nvSpPr>
        <p:spPr>
          <a:xfrm>
            <a:off x="329184" y="2331720"/>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566928" y="2212848"/>
            <a:ext cx="3913632" cy="457200"/>
          </a:xfrm>
          <a:prstGeom prst="rect">
            <a:avLst/>
          </a:prstGeom>
          <a:noFill/>
        </p:spPr>
        <p:txBody>
          <a:bodyPr wrap="square">
            <a:spAutoFit/>
          </a:bodyPr>
          <a:lstStyle/>
          <a:p>
            <a:pPr algn="l"/>
            <a:r>
              <a:rPr sz="1200" b="0" i="0">
                <a:solidFill>
                  <a:srgbClr val="1A1032"/>
                </a:solidFill>
                <a:latin typeface="Montserrat"/>
              </a:rPr>
              <a:t>HIPAA-compliant messaging between patients and providers</a:t>
            </a:r>
          </a:p>
        </p:txBody>
      </p:sp>
      <p:sp>
        <p:nvSpPr>
          <p:cNvPr id="9" name="Oval 8"/>
          <p:cNvSpPr/>
          <p:nvPr/>
        </p:nvSpPr>
        <p:spPr>
          <a:xfrm>
            <a:off x="329184" y="2862072"/>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66928" y="2743200"/>
            <a:ext cx="3913632" cy="457200"/>
          </a:xfrm>
          <a:prstGeom prst="rect">
            <a:avLst/>
          </a:prstGeom>
          <a:noFill/>
        </p:spPr>
        <p:txBody>
          <a:bodyPr wrap="square">
            <a:spAutoFit/>
          </a:bodyPr>
          <a:lstStyle/>
          <a:p>
            <a:pPr algn="l"/>
            <a:r>
              <a:rPr sz="1200" b="0" i="0">
                <a:solidFill>
                  <a:srgbClr val="1A1032"/>
                </a:solidFill>
                <a:latin typeface="Montserrat"/>
              </a:rPr>
              <a:t>Branded patient portal — your logo, colors, and custom domain</a:t>
            </a:r>
          </a:p>
        </p:txBody>
      </p:sp>
      <p:sp>
        <p:nvSpPr>
          <p:cNvPr id="11" name="Oval 10"/>
          <p:cNvSpPr/>
          <p:nvPr/>
        </p:nvSpPr>
        <p:spPr>
          <a:xfrm>
            <a:off x="329184" y="3392424"/>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566928" y="3273552"/>
            <a:ext cx="3913632" cy="457200"/>
          </a:xfrm>
          <a:prstGeom prst="rect">
            <a:avLst/>
          </a:prstGeom>
          <a:noFill/>
        </p:spPr>
        <p:txBody>
          <a:bodyPr wrap="square">
            <a:spAutoFit/>
          </a:bodyPr>
          <a:lstStyle/>
          <a:p>
            <a:pPr algn="l"/>
            <a:r>
              <a:rPr sz="1200" b="0" i="0">
                <a:solidFill>
                  <a:srgbClr val="1A1032"/>
                </a:solidFill>
                <a:latin typeface="Montserrat"/>
              </a:rPr>
              <a:t>Support ticket routing and escalation for your CS team</a:t>
            </a:r>
          </a:p>
        </p:txBody>
      </p:sp>
      <p:sp>
        <p:nvSpPr>
          <p:cNvPr id="13" name="Oval 12"/>
          <p:cNvSpPr/>
          <p:nvPr/>
        </p:nvSpPr>
        <p:spPr>
          <a:xfrm>
            <a:off x="329184" y="3922776"/>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566928" y="3803904"/>
            <a:ext cx="3913632" cy="457200"/>
          </a:xfrm>
          <a:prstGeom prst="rect">
            <a:avLst/>
          </a:prstGeom>
          <a:noFill/>
        </p:spPr>
        <p:txBody>
          <a:bodyPr wrap="square">
            <a:spAutoFit/>
          </a:bodyPr>
          <a:lstStyle/>
          <a:p>
            <a:pPr algn="l"/>
            <a:r>
              <a:rPr sz="1200" b="0" i="0">
                <a:solidFill>
                  <a:srgbClr val="1A1032"/>
                </a:solidFill>
                <a:latin typeface="Montserrat"/>
              </a:rPr>
              <a:t>Automated check-ins and progress prompts drive patient retention</a:t>
            </a:r>
          </a:p>
        </p:txBody>
      </p:sp>
      <p:sp>
        <p:nvSpPr>
          <p:cNvPr id="15" name="Oval 14"/>
          <p:cNvSpPr/>
          <p:nvPr/>
        </p:nvSpPr>
        <p:spPr>
          <a:xfrm>
            <a:off x="329184" y="4453128"/>
            <a:ext cx="164592" cy="164592"/>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66928" y="4334256"/>
            <a:ext cx="3913632" cy="457200"/>
          </a:xfrm>
          <a:prstGeom prst="rect">
            <a:avLst/>
          </a:prstGeom>
          <a:noFill/>
        </p:spPr>
        <p:txBody>
          <a:bodyPr wrap="square">
            <a:spAutoFit/>
          </a:bodyPr>
          <a:lstStyle/>
          <a:p>
            <a:pPr algn="l"/>
            <a:r>
              <a:rPr sz="1200" b="0" i="0">
                <a:solidFill>
                  <a:srgbClr val="1A1032"/>
                </a:solidFill>
                <a:latin typeface="Montserrat"/>
              </a:rPr>
              <a:t>Full message history retained and audit-ready for compliance</a:t>
            </a:r>
          </a:p>
        </p:txBody>
      </p:sp>
      <p:pic>
        <p:nvPicPr>
          <p:cNvPr id="17" name="Picture 16" descr="image.png"/>
          <p:cNvPicPr>
            <a:picLocks noChangeAspect="1"/>
          </p:cNvPicPr>
          <p:nvPr/>
        </p:nvPicPr>
        <p:blipFill>
          <a:blip r:embed="rId4"/>
          <a:stretch>
            <a:fillRect/>
          </a:stretch>
        </p:blipFill>
        <p:spPr>
          <a:xfrm>
            <a:off x="4663440" y="621792"/>
            <a:ext cx="4251960" cy="4224528"/>
          </a:xfrm>
          <a:prstGeom prst="rect">
            <a:avLst/>
          </a:prstGeom>
        </p:spPr>
      </p:pic>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482AF6"/>
        </a:solidFill>
        <a:effectLst/>
      </p:bgPr>
    </p:bg>
    <p:spTree>
      <p:nvGrpSpPr>
        <p:cNvPr id="1" name=""/>
        <p:cNvGrpSpPr/>
        <p:nvPr/>
      </p:nvGrpSpPr>
      <p:grpSpPr/>
      <p:sp>
        <p:nvSpPr>
          <p:cNvPr id="2" name="Rectangle 1"/>
          <p:cNvSpPr/>
          <p:nvPr/>
        </p:nvSpPr>
        <p:spPr>
          <a:xfrm>
            <a:off x="8252460" y="447598"/>
            <a:ext cx="502920" cy="110642"/>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8448598" y="251460"/>
            <a:ext cx="110642" cy="502920"/>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420624" y="4533778"/>
            <a:ext cx="347472" cy="76443"/>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6138" y="4398264"/>
            <a:ext cx="76443" cy="347472"/>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image-1-1.png"/>
          <p:cNvPicPr>
            <a:picLocks noChangeAspect="1"/>
          </p:cNvPicPr>
          <p:nvPr/>
        </p:nvPicPr>
        <p:blipFill>
          <a:blip r:embed="rId2"/>
          <a:stretch>
            <a:fillRect/>
          </a:stretch>
        </p:blipFill>
        <p:spPr>
          <a:xfrm>
            <a:off x="411480" y="292608"/>
            <a:ext cx="1645920" cy="215719"/>
          </a:xfrm>
          <a:prstGeom prst="rect">
            <a:avLst/>
          </a:prstGeom>
        </p:spPr>
      </p:pic>
      <p:sp>
        <p:nvSpPr>
          <p:cNvPr id="7" name="TextBox 6"/>
          <p:cNvSpPr txBox="1"/>
          <p:nvPr/>
        </p:nvSpPr>
        <p:spPr>
          <a:xfrm>
            <a:off x="457200" y="804672"/>
            <a:ext cx="8229600" cy="475488"/>
          </a:xfrm>
          <a:prstGeom prst="rect">
            <a:avLst/>
          </a:prstGeom>
          <a:noFill/>
        </p:spPr>
        <p:txBody>
          <a:bodyPr wrap="square">
            <a:spAutoFit/>
          </a:bodyPr>
          <a:lstStyle/>
          <a:p>
            <a:pPr algn="l"/>
            <a:r>
              <a:rPr sz="2800" b="1" i="0">
                <a:solidFill>
                  <a:srgbClr val="FFFFFF"/>
                </a:solidFill>
                <a:latin typeface="Montserrat"/>
              </a:rPr>
              <a:t>Medication Formulary</a:t>
            </a:r>
          </a:p>
        </p:txBody>
      </p:sp>
      <p:sp>
        <p:nvSpPr>
          <p:cNvPr id="8" name="TextBox 7"/>
          <p:cNvSpPr txBox="1"/>
          <p:nvPr/>
        </p:nvSpPr>
        <p:spPr>
          <a:xfrm>
            <a:off x="457200" y="1280160"/>
            <a:ext cx="8229600" cy="347472"/>
          </a:xfrm>
          <a:prstGeom prst="rect">
            <a:avLst/>
          </a:prstGeom>
          <a:noFill/>
        </p:spPr>
        <p:txBody>
          <a:bodyPr wrap="square">
            <a:spAutoFit/>
          </a:bodyPr>
          <a:lstStyle/>
          <a:p>
            <a:pPr algn="l"/>
            <a:r>
              <a:rPr sz="1300" b="0" i="0">
                <a:solidFill>
                  <a:srgbClr val="C4B5FD"/>
                </a:solidFill>
                <a:latin typeface="Montserrat"/>
              </a:rPr>
              <a:t>Powered by our compounding pharmacy partner network</a:t>
            </a:r>
          </a:p>
        </p:txBody>
      </p:sp>
      <p:sp>
        <p:nvSpPr>
          <p:cNvPr id="9" name="Rectangle 8"/>
          <p:cNvSpPr/>
          <p:nvPr/>
        </p:nvSpPr>
        <p:spPr>
          <a:xfrm>
            <a:off x="411480" y="1783080"/>
            <a:ext cx="3977639" cy="960120"/>
          </a:xfrm>
          <a:prstGeom prst="rect">
            <a:avLst/>
          </a:prstGeom>
          <a:solidFill>
            <a:srgbClr val="5840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48640" y="1856231"/>
            <a:ext cx="3703320" cy="292608"/>
          </a:xfrm>
          <a:prstGeom prst="rect">
            <a:avLst/>
          </a:prstGeom>
          <a:noFill/>
        </p:spPr>
        <p:txBody>
          <a:bodyPr wrap="square">
            <a:spAutoFit/>
          </a:bodyPr>
          <a:lstStyle/>
          <a:p>
            <a:pPr algn="l"/>
            <a:r>
              <a:rPr sz="1300" b="1" i="0">
                <a:solidFill>
                  <a:srgbClr val="FFFFFF"/>
                </a:solidFill>
                <a:latin typeface="Montserrat"/>
              </a:rPr>
              <a:t>Weight Management</a:t>
            </a:r>
          </a:p>
        </p:txBody>
      </p:sp>
      <p:sp>
        <p:nvSpPr>
          <p:cNvPr id="11" name="TextBox 10"/>
          <p:cNvSpPr txBox="1"/>
          <p:nvPr/>
        </p:nvSpPr>
        <p:spPr>
          <a:xfrm>
            <a:off x="548640" y="2167128"/>
            <a:ext cx="3703320" cy="530352"/>
          </a:xfrm>
          <a:prstGeom prst="rect">
            <a:avLst/>
          </a:prstGeom>
          <a:noFill/>
        </p:spPr>
        <p:txBody>
          <a:bodyPr wrap="square">
            <a:spAutoFit/>
          </a:bodyPr>
          <a:lstStyle/>
          <a:p>
            <a:pPr algn="l"/>
            <a:r>
              <a:rPr sz="1100" b="0" i="0">
                <a:solidFill>
                  <a:srgbClr val="C4B5FD"/>
                </a:solidFill>
                <a:latin typeface="Montserrat"/>
              </a:rPr>
              <a:t>Semaglutide + B12 (1mg - 10mg)</a:t>
            </a:r>
          </a:p>
          <a:p>
            <a:pPr algn="l"/>
            <a:r>
              <a:rPr sz="1100" b="0" i="0">
                <a:solidFill>
                  <a:srgbClr val="C4B5FD"/>
                </a:solidFill>
                <a:latin typeface="Montserrat"/>
              </a:rPr>
              <a:t>Tirzepatide + B12 (5mg - 30mg)</a:t>
            </a:r>
          </a:p>
        </p:txBody>
      </p:sp>
      <p:sp>
        <p:nvSpPr>
          <p:cNvPr id="12" name="Rectangle 11"/>
          <p:cNvSpPr/>
          <p:nvPr/>
        </p:nvSpPr>
        <p:spPr>
          <a:xfrm>
            <a:off x="411480" y="2834639"/>
            <a:ext cx="3977639" cy="960120"/>
          </a:xfrm>
          <a:prstGeom prst="rect">
            <a:avLst/>
          </a:prstGeom>
          <a:solidFill>
            <a:srgbClr val="5840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48640" y="2907791"/>
            <a:ext cx="3703320" cy="292608"/>
          </a:xfrm>
          <a:prstGeom prst="rect">
            <a:avLst/>
          </a:prstGeom>
          <a:noFill/>
        </p:spPr>
        <p:txBody>
          <a:bodyPr wrap="square">
            <a:spAutoFit/>
          </a:bodyPr>
          <a:lstStyle/>
          <a:p>
            <a:pPr algn="l"/>
            <a:r>
              <a:rPr sz="1300" b="1" i="0">
                <a:solidFill>
                  <a:srgbClr val="FFFFFF"/>
                </a:solidFill>
                <a:latin typeface="Montserrat"/>
              </a:rPr>
              <a:t>Peptide Therapies</a:t>
            </a:r>
          </a:p>
        </p:txBody>
      </p:sp>
      <p:sp>
        <p:nvSpPr>
          <p:cNvPr id="14" name="TextBox 13"/>
          <p:cNvSpPr txBox="1"/>
          <p:nvPr/>
        </p:nvSpPr>
        <p:spPr>
          <a:xfrm>
            <a:off x="548640" y="3218687"/>
            <a:ext cx="3703320" cy="530352"/>
          </a:xfrm>
          <a:prstGeom prst="rect">
            <a:avLst/>
          </a:prstGeom>
          <a:noFill/>
        </p:spPr>
        <p:txBody>
          <a:bodyPr wrap="square">
            <a:spAutoFit/>
          </a:bodyPr>
          <a:lstStyle/>
          <a:p>
            <a:pPr algn="l"/>
            <a:r>
              <a:rPr sz="1100" b="0" i="0">
                <a:solidFill>
                  <a:srgbClr val="C4B5FD"/>
                </a:solidFill>
                <a:latin typeface="Montserrat"/>
              </a:rPr>
              <a:t>BPC-157  |  CJC-1295 / Ipamorelin</a:t>
            </a:r>
          </a:p>
          <a:p>
            <a:pPr algn="l"/>
            <a:r>
              <a:rPr sz="1100" b="0" i="0">
                <a:solidFill>
                  <a:srgbClr val="C4B5FD"/>
                </a:solidFill>
                <a:latin typeface="Montserrat"/>
              </a:rPr>
              <a:t>Sermorelin  |  Tesamorelin  |  MOTS-C</a:t>
            </a:r>
          </a:p>
        </p:txBody>
      </p:sp>
      <p:sp>
        <p:nvSpPr>
          <p:cNvPr id="15" name="Rectangle 14"/>
          <p:cNvSpPr/>
          <p:nvPr/>
        </p:nvSpPr>
        <p:spPr>
          <a:xfrm>
            <a:off x="411480" y="3886200"/>
            <a:ext cx="3977639" cy="960120"/>
          </a:xfrm>
          <a:prstGeom prst="rect">
            <a:avLst/>
          </a:prstGeom>
          <a:solidFill>
            <a:srgbClr val="5840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48640" y="3959352"/>
            <a:ext cx="3703320" cy="292608"/>
          </a:xfrm>
          <a:prstGeom prst="rect">
            <a:avLst/>
          </a:prstGeom>
          <a:noFill/>
        </p:spPr>
        <p:txBody>
          <a:bodyPr wrap="square">
            <a:spAutoFit/>
          </a:bodyPr>
          <a:lstStyle/>
          <a:p>
            <a:pPr algn="l"/>
            <a:r>
              <a:rPr sz="1300" b="1" i="0">
                <a:solidFill>
                  <a:srgbClr val="FFFFFF"/>
                </a:solidFill>
                <a:latin typeface="Montserrat"/>
              </a:rPr>
              <a:t>NAD+ &amp; Cellular</a:t>
            </a:r>
          </a:p>
        </p:txBody>
      </p:sp>
      <p:sp>
        <p:nvSpPr>
          <p:cNvPr id="17" name="TextBox 16"/>
          <p:cNvSpPr txBox="1"/>
          <p:nvPr/>
        </p:nvSpPr>
        <p:spPr>
          <a:xfrm>
            <a:off x="548640" y="4270248"/>
            <a:ext cx="3703320" cy="530352"/>
          </a:xfrm>
          <a:prstGeom prst="rect">
            <a:avLst/>
          </a:prstGeom>
          <a:noFill/>
        </p:spPr>
        <p:txBody>
          <a:bodyPr wrap="square">
            <a:spAutoFit/>
          </a:bodyPr>
          <a:lstStyle/>
          <a:p>
            <a:pPr algn="l"/>
            <a:r>
              <a:rPr sz="1100" b="0" i="0">
                <a:solidFill>
                  <a:srgbClr val="C4B5FD"/>
                </a:solidFill>
                <a:latin typeface="Montserrat"/>
              </a:rPr>
              <a:t>NAD+ IV / SQ  |  GHK-Cu (copper peptide)</a:t>
            </a:r>
          </a:p>
          <a:p>
            <a:pPr algn="l"/>
            <a:r>
              <a:rPr sz="1100" b="0" i="0">
                <a:solidFill>
                  <a:srgbClr val="C4B5FD"/>
                </a:solidFill>
                <a:latin typeface="Montserrat"/>
              </a:rPr>
              <a:t>Glutathione  |  LIPO-B</a:t>
            </a:r>
          </a:p>
        </p:txBody>
      </p:sp>
      <p:sp>
        <p:nvSpPr>
          <p:cNvPr id="18" name="Rectangle 17"/>
          <p:cNvSpPr/>
          <p:nvPr/>
        </p:nvSpPr>
        <p:spPr>
          <a:xfrm>
            <a:off x="4800600" y="1783080"/>
            <a:ext cx="3977639" cy="960120"/>
          </a:xfrm>
          <a:prstGeom prst="rect">
            <a:avLst/>
          </a:prstGeom>
          <a:solidFill>
            <a:srgbClr val="5840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937760" y="1856231"/>
            <a:ext cx="3703320" cy="292608"/>
          </a:xfrm>
          <a:prstGeom prst="rect">
            <a:avLst/>
          </a:prstGeom>
          <a:noFill/>
        </p:spPr>
        <p:txBody>
          <a:bodyPr wrap="square">
            <a:spAutoFit/>
          </a:bodyPr>
          <a:lstStyle/>
          <a:p>
            <a:pPr algn="l"/>
            <a:r>
              <a:rPr sz="1300" b="1" i="0">
                <a:solidFill>
                  <a:srgbClr val="FFFFFF"/>
                </a:solidFill>
                <a:latin typeface="Montserrat"/>
              </a:rPr>
              <a:t>Sexual Health</a:t>
            </a:r>
          </a:p>
        </p:txBody>
      </p:sp>
      <p:sp>
        <p:nvSpPr>
          <p:cNvPr id="20" name="TextBox 19"/>
          <p:cNvSpPr txBox="1"/>
          <p:nvPr/>
        </p:nvSpPr>
        <p:spPr>
          <a:xfrm>
            <a:off x="4937760" y="2167128"/>
            <a:ext cx="3703320" cy="530352"/>
          </a:xfrm>
          <a:prstGeom prst="rect">
            <a:avLst/>
          </a:prstGeom>
          <a:noFill/>
        </p:spPr>
        <p:txBody>
          <a:bodyPr wrap="square">
            <a:spAutoFit/>
          </a:bodyPr>
          <a:lstStyle/>
          <a:p>
            <a:pPr algn="l"/>
            <a:r>
              <a:rPr sz="1100" b="0" i="0">
                <a:solidFill>
                  <a:srgbClr val="C4B5FD"/>
                </a:solidFill>
                <a:latin typeface="Montserrat"/>
              </a:rPr>
              <a:t>PT-141 (Bremelanotide)</a:t>
            </a:r>
          </a:p>
          <a:p>
            <a:pPr algn="l"/>
            <a:r>
              <a:rPr sz="1100" b="0" i="0">
                <a:solidFill>
                  <a:srgbClr val="C4B5FD"/>
                </a:solidFill>
                <a:latin typeface="Montserrat"/>
              </a:rPr>
              <a:t>For men's and women's sexual wellness</a:t>
            </a:r>
          </a:p>
        </p:txBody>
      </p:sp>
      <p:sp>
        <p:nvSpPr>
          <p:cNvPr id="21" name="Rectangle 20"/>
          <p:cNvSpPr/>
          <p:nvPr/>
        </p:nvSpPr>
        <p:spPr>
          <a:xfrm>
            <a:off x="4800600" y="2834639"/>
            <a:ext cx="3977639" cy="960120"/>
          </a:xfrm>
          <a:prstGeom prst="rect">
            <a:avLst/>
          </a:prstGeom>
          <a:solidFill>
            <a:srgbClr val="5840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4937760" y="2907791"/>
            <a:ext cx="3703320" cy="292608"/>
          </a:xfrm>
          <a:prstGeom prst="rect">
            <a:avLst/>
          </a:prstGeom>
          <a:noFill/>
        </p:spPr>
        <p:txBody>
          <a:bodyPr wrap="square">
            <a:spAutoFit/>
          </a:bodyPr>
          <a:lstStyle/>
          <a:p>
            <a:pPr algn="l"/>
            <a:r>
              <a:rPr sz="1300" b="1" i="0">
                <a:solidFill>
                  <a:srgbClr val="FFFFFF"/>
                </a:solidFill>
                <a:latin typeface="Montserrat"/>
              </a:rPr>
              <a:t>Metabolic &amp; Hormonal</a:t>
            </a:r>
          </a:p>
        </p:txBody>
      </p:sp>
      <p:sp>
        <p:nvSpPr>
          <p:cNvPr id="23" name="TextBox 22"/>
          <p:cNvSpPr txBox="1"/>
          <p:nvPr/>
        </p:nvSpPr>
        <p:spPr>
          <a:xfrm>
            <a:off x="4937760" y="3218687"/>
            <a:ext cx="3703320" cy="530352"/>
          </a:xfrm>
          <a:prstGeom prst="rect">
            <a:avLst/>
          </a:prstGeom>
          <a:noFill/>
        </p:spPr>
        <p:txBody>
          <a:bodyPr wrap="square">
            <a:spAutoFit/>
          </a:bodyPr>
          <a:lstStyle/>
          <a:p>
            <a:pPr algn="l"/>
            <a:r>
              <a:rPr sz="1100" b="0" i="0">
                <a:solidFill>
                  <a:srgbClr val="C4B5FD"/>
                </a:solidFill>
                <a:latin typeface="Montserrat"/>
              </a:rPr>
              <a:t>Sermorelin  |  Custom hormonal compounds</a:t>
            </a:r>
          </a:p>
          <a:p>
            <a:pPr algn="l"/>
            <a:r>
              <a:rPr sz="1100" b="0" i="0">
                <a:solidFill>
                  <a:srgbClr val="C4B5FD"/>
                </a:solidFill>
                <a:latin typeface="Montserrat"/>
              </a:rPr>
              <a:t>Blood panel-guided protocols</a:t>
            </a:r>
          </a:p>
        </p:txBody>
      </p:sp>
      <p:sp>
        <p:nvSpPr>
          <p:cNvPr id="24" name="Rectangle 23"/>
          <p:cNvSpPr/>
          <p:nvPr/>
        </p:nvSpPr>
        <p:spPr>
          <a:xfrm>
            <a:off x="4800600" y="3886200"/>
            <a:ext cx="3977639" cy="960120"/>
          </a:xfrm>
          <a:prstGeom prst="rect">
            <a:avLst/>
          </a:prstGeom>
          <a:solidFill>
            <a:srgbClr val="5840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4937760" y="3959352"/>
            <a:ext cx="3703320" cy="292608"/>
          </a:xfrm>
          <a:prstGeom prst="rect">
            <a:avLst/>
          </a:prstGeom>
          <a:noFill/>
        </p:spPr>
        <p:txBody>
          <a:bodyPr wrap="square">
            <a:spAutoFit/>
          </a:bodyPr>
          <a:lstStyle/>
          <a:p>
            <a:pPr algn="l"/>
            <a:r>
              <a:rPr sz="1300" b="1" i="0">
                <a:solidFill>
                  <a:srgbClr val="FFFFFF"/>
                </a:solidFill>
                <a:latin typeface="Montserrat"/>
              </a:rPr>
              <a:t>Specialty Compounds</a:t>
            </a:r>
          </a:p>
        </p:txBody>
      </p:sp>
      <p:sp>
        <p:nvSpPr>
          <p:cNvPr id="26" name="TextBox 25"/>
          <p:cNvSpPr txBox="1"/>
          <p:nvPr/>
        </p:nvSpPr>
        <p:spPr>
          <a:xfrm>
            <a:off x="4937760" y="4270248"/>
            <a:ext cx="3703320" cy="530352"/>
          </a:xfrm>
          <a:prstGeom prst="rect">
            <a:avLst/>
          </a:prstGeom>
          <a:noFill/>
        </p:spPr>
        <p:txBody>
          <a:bodyPr wrap="square">
            <a:spAutoFit/>
          </a:bodyPr>
          <a:lstStyle/>
          <a:p>
            <a:pPr algn="l"/>
            <a:r>
              <a:rPr sz="1100" b="0" i="0">
                <a:solidFill>
                  <a:srgbClr val="C4B5FD"/>
                </a:solidFill>
                <a:latin typeface="Montserrat"/>
              </a:rPr>
              <a:t>Custom formulations available on request</a:t>
            </a:r>
          </a:p>
          <a:p>
            <a:pPr algn="l"/>
            <a:r>
              <a:rPr sz="1100" b="0" i="0">
                <a:solidFill>
                  <a:srgbClr val="C4B5FD"/>
                </a:solidFill>
                <a:latin typeface="Montserrat"/>
              </a:rPr>
              <a:t>Brand-specific formulary options</a:t>
            </a:r>
          </a:p>
        </p:txBody>
      </p:sp>
      <p:sp>
        <p:nvSpPr>
          <p:cNvPr id="27" name="TextBox 26"/>
          <p:cNvSpPr txBox="1"/>
          <p:nvPr/>
        </p:nvSpPr>
        <p:spPr>
          <a:xfrm>
            <a:off x="457200" y="4800600"/>
            <a:ext cx="8229600" cy="256032"/>
          </a:xfrm>
          <a:prstGeom prst="rect">
            <a:avLst/>
          </a:prstGeom>
          <a:noFill/>
        </p:spPr>
        <p:txBody>
          <a:bodyPr wrap="square">
            <a:spAutoFit/>
          </a:bodyPr>
          <a:lstStyle/>
          <a:p>
            <a:pPr algn="ctr"/>
            <a:r>
              <a:rPr sz="1000" b="0" i="1">
                <a:solidFill>
                  <a:srgbClr val="C4B5FD"/>
                </a:solidFill>
                <a:latin typeface="Montserrat"/>
              </a:rPr>
              <a:t>Full formulary &amp; pricing: cloudhealth-pricing.lovable.app</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E7F1FF"/>
        </a:solidFill>
        <a:effectLst/>
      </p:bgPr>
    </p:bg>
    <p:spTree>
      <p:nvGrpSpPr>
        <p:cNvPr id="1" name=""/>
        <p:cNvGrpSpPr/>
        <p:nvPr/>
      </p:nvGrpSpPr>
      <p:grpSpPr/>
      <p:sp>
        <p:nvSpPr>
          <p:cNvPr id="2" name="Rectangle 1"/>
          <p:cNvSpPr/>
          <p:nvPr/>
        </p:nvSpPr>
        <p:spPr>
          <a:xfrm>
            <a:off x="0" y="0"/>
            <a:ext cx="73152" cy="514350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2-1.png"/>
          <p:cNvPicPr>
            <a:picLocks noChangeAspect="1"/>
          </p:cNvPicPr>
          <p:nvPr/>
        </p:nvPicPr>
        <p:blipFill>
          <a:blip r:embed="rId2"/>
          <a:stretch>
            <a:fillRect/>
          </a:stretch>
        </p:blipFill>
        <p:spPr>
          <a:xfrm>
            <a:off x="274320" y="274320"/>
            <a:ext cx="1645920" cy="215719"/>
          </a:xfrm>
          <a:prstGeom prst="rect">
            <a:avLst/>
          </a:prstGeom>
        </p:spPr>
      </p:pic>
      <p:sp>
        <p:nvSpPr>
          <p:cNvPr id="4" name="TextBox 3"/>
          <p:cNvSpPr txBox="1"/>
          <p:nvPr/>
        </p:nvSpPr>
        <p:spPr>
          <a:xfrm>
            <a:off x="274320" y="804672"/>
            <a:ext cx="8412480" cy="502920"/>
          </a:xfrm>
          <a:prstGeom prst="rect">
            <a:avLst/>
          </a:prstGeom>
          <a:noFill/>
        </p:spPr>
        <p:txBody>
          <a:bodyPr wrap="square">
            <a:spAutoFit/>
          </a:bodyPr>
          <a:lstStyle/>
          <a:p>
            <a:pPr algn="l"/>
            <a:r>
              <a:rPr sz="3000" b="1" i="0">
                <a:solidFill>
                  <a:srgbClr val="1A1032"/>
                </a:solidFill>
                <a:latin typeface="Montserrat"/>
              </a:rPr>
              <a:t>Your Brand. Our Infrastructure.</a:t>
            </a:r>
          </a:p>
        </p:txBody>
      </p:sp>
      <p:sp>
        <p:nvSpPr>
          <p:cNvPr id="5" name="TextBox 4"/>
          <p:cNvSpPr txBox="1"/>
          <p:nvPr/>
        </p:nvSpPr>
        <p:spPr>
          <a:xfrm>
            <a:off x="274320" y="1344168"/>
            <a:ext cx="8229600" cy="347472"/>
          </a:xfrm>
          <a:prstGeom prst="rect">
            <a:avLst/>
          </a:prstGeom>
          <a:noFill/>
        </p:spPr>
        <p:txBody>
          <a:bodyPr wrap="square">
            <a:spAutoFit/>
          </a:bodyPr>
          <a:lstStyle/>
          <a:p>
            <a:pPr algn="l"/>
            <a:r>
              <a:rPr sz="1300" b="0" i="0">
                <a:solidFill>
                  <a:srgbClr val="6B7280"/>
                </a:solidFill>
                <a:latin typeface="Montserrat"/>
              </a:rPr>
              <a:t>CloudHealth is 100% white-labeled — your patients never see our name.</a:t>
            </a:r>
          </a:p>
        </p:txBody>
      </p:sp>
      <p:sp>
        <p:nvSpPr>
          <p:cNvPr id="6" name="Rectangle 5"/>
          <p:cNvSpPr/>
          <p:nvPr/>
        </p:nvSpPr>
        <p:spPr>
          <a:xfrm>
            <a:off x="274320" y="1828800"/>
            <a:ext cx="1874519" cy="265176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74320" y="1938528"/>
            <a:ext cx="1874519" cy="594360"/>
          </a:xfrm>
          <a:prstGeom prst="rect">
            <a:avLst/>
          </a:prstGeom>
          <a:noFill/>
        </p:spPr>
        <p:txBody>
          <a:bodyPr wrap="square">
            <a:spAutoFit/>
          </a:bodyPr>
          <a:lstStyle/>
          <a:p>
            <a:pPr algn="ctr"/>
            <a:r>
              <a:rPr sz="1400" b="1" i="0">
                <a:solidFill>
                  <a:srgbClr val="1A1032"/>
                </a:solidFill>
                <a:latin typeface="Montserrat"/>
              </a:rPr>
              <a:t>Origin: Dermifi</a:t>
            </a:r>
          </a:p>
        </p:txBody>
      </p:sp>
      <p:sp>
        <p:nvSpPr>
          <p:cNvPr id="8" name="TextBox 7"/>
          <p:cNvSpPr txBox="1"/>
          <p:nvPr/>
        </p:nvSpPr>
        <p:spPr>
          <a:xfrm>
            <a:off x="347472" y="2578608"/>
            <a:ext cx="1719072" cy="868680"/>
          </a:xfrm>
          <a:prstGeom prst="rect">
            <a:avLst/>
          </a:prstGeom>
          <a:noFill/>
        </p:spPr>
        <p:txBody>
          <a:bodyPr wrap="square">
            <a:spAutoFit/>
          </a:bodyPr>
          <a:lstStyle/>
          <a:p>
            <a:pPr algn="ctr"/>
            <a:r>
              <a:rPr sz="1050" b="0" i="0">
                <a:solidFill>
                  <a:srgbClr val="6B7280"/>
                </a:solidFill>
                <a:latin typeface="Montserrat"/>
              </a:rPr>
              <a:t>White-label model</a:t>
            </a:r>
          </a:p>
          <a:p>
            <a:pPr algn="ctr"/>
            <a:r>
              <a:rPr sz="1050" b="0" i="0">
                <a:solidFill>
                  <a:srgbClr val="6B7280"/>
                </a:solidFill>
                <a:latin typeface="Montserrat"/>
              </a:rPr>
              <a:t>first proven in</a:t>
            </a:r>
          </a:p>
          <a:p>
            <a:pPr algn="ctr"/>
            <a:r>
              <a:rPr sz="1050" b="0" i="0">
                <a:solidFill>
                  <a:srgbClr val="6B7280"/>
                </a:solidFill>
                <a:latin typeface="Montserrat"/>
              </a:rPr>
              <a:t>dermatology telehealth</a:t>
            </a:r>
          </a:p>
        </p:txBody>
      </p:sp>
      <p:sp>
        <p:nvSpPr>
          <p:cNvPr id="9" name="TextBox 8"/>
          <p:cNvSpPr txBox="1"/>
          <p:nvPr/>
        </p:nvSpPr>
        <p:spPr>
          <a:xfrm>
            <a:off x="2176272" y="3017520"/>
            <a:ext cx="347472" cy="365760"/>
          </a:xfrm>
          <a:prstGeom prst="rect">
            <a:avLst/>
          </a:prstGeom>
          <a:noFill/>
        </p:spPr>
        <p:txBody>
          <a:bodyPr wrap="square">
            <a:spAutoFit/>
          </a:bodyPr>
          <a:lstStyle/>
          <a:p>
            <a:pPr algn="ctr"/>
            <a:r>
              <a:rPr sz="2200" b="1" i="0">
                <a:solidFill>
                  <a:srgbClr val="482AF6"/>
                </a:solidFill>
                <a:latin typeface="Montserrat"/>
              </a:rPr>
              <a:t>&gt;</a:t>
            </a:r>
          </a:p>
        </p:txBody>
      </p:sp>
      <p:sp>
        <p:nvSpPr>
          <p:cNvPr id="10" name="Rectangle 9"/>
          <p:cNvSpPr/>
          <p:nvPr/>
        </p:nvSpPr>
        <p:spPr>
          <a:xfrm>
            <a:off x="2578608" y="1828800"/>
            <a:ext cx="1874519" cy="265176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2578608" y="1938528"/>
            <a:ext cx="1874519" cy="594360"/>
          </a:xfrm>
          <a:prstGeom prst="rect">
            <a:avLst/>
          </a:prstGeom>
          <a:noFill/>
        </p:spPr>
        <p:txBody>
          <a:bodyPr wrap="square">
            <a:spAutoFit/>
          </a:bodyPr>
          <a:lstStyle/>
          <a:p>
            <a:pPr algn="ctr"/>
            <a:r>
              <a:rPr sz="1400" b="1" i="0">
                <a:solidFill>
                  <a:srgbClr val="FFFFFF"/>
                </a:solidFill>
                <a:latin typeface="Montserrat"/>
              </a:rPr>
              <a:t>Now: All Telehealth</a:t>
            </a:r>
          </a:p>
        </p:txBody>
      </p:sp>
      <p:sp>
        <p:nvSpPr>
          <p:cNvPr id="12" name="TextBox 11"/>
          <p:cNvSpPr txBox="1"/>
          <p:nvPr/>
        </p:nvSpPr>
        <p:spPr>
          <a:xfrm>
            <a:off x="2651760" y="2578608"/>
            <a:ext cx="1719072" cy="960120"/>
          </a:xfrm>
          <a:prstGeom prst="rect">
            <a:avLst/>
          </a:prstGeom>
          <a:noFill/>
        </p:spPr>
        <p:txBody>
          <a:bodyPr wrap="square">
            <a:spAutoFit/>
          </a:bodyPr>
          <a:lstStyle/>
          <a:p>
            <a:pPr algn="ctr"/>
            <a:r>
              <a:rPr sz="1050" b="0" i="0">
                <a:solidFill>
                  <a:srgbClr val="C4B5FD"/>
                </a:solidFill>
                <a:latin typeface="Montserrat"/>
              </a:rPr>
              <a:t>Weight loss</a:t>
            </a:r>
          </a:p>
          <a:p>
            <a:pPr algn="ctr"/>
            <a:r>
              <a:rPr sz="1050" b="0" i="0">
                <a:solidFill>
                  <a:srgbClr val="C4B5FD"/>
                </a:solidFill>
                <a:latin typeface="Montserrat"/>
              </a:rPr>
              <a:t>Men's health</a:t>
            </a:r>
          </a:p>
          <a:p>
            <a:pPr algn="ctr"/>
            <a:r>
              <a:rPr sz="1050" b="0" i="0">
                <a:solidFill>
                  <a:srgbClr val="C4B5FD"/>
                </a:solidFill>
                <a:latin typeface="Montserrat"/>
              </a:rPr>
              <a:t>Women's health</a:t>
            </a:r>
          </a:p>
          <a:p>
            <a:pPr algn="ctr"/>
            <a:r>
              <a:rPr sz="1050" b="0" i="0">
                <a:solidFill>
                  <a:srgbClr val="C4B5FD"/>
                </a:solidFill>
                <a:latin typeface="Montserrat"/>
              </a:rPr>
              <a:t>Peptide therapy</a:t>
            </a:r>
          </a:p>
          <a:p>
            <a:pPr algn="ctr"/>
            <a:r>
              <a:rPr sz="1050" b="0" i="0">
                <a:solidFill>
                  <a:srgbClr val="C4B5FD"/>
                </a:solidFill>
                <a:latin typeface="Montserrat"/>
              </a:rPr>
              <a:t>+ more</a:t>
            </a:r>
          </a:p>
        </p:txBody>
      </p:sp>
      <p:sp>
        <p:nvSpPr>
          <p:cNvPr id="13" name="TextBox 12"/>
          <p:cNvSpPr txBox="1"/>
          <p:nvPr/>
        </p:nvSpPr>
        <p:spPr>
          <a:xfrm>
            <a:off x="4754880" y="1783080"/>
            <a:ext cx="4160520" cy="347472"/>
          </a:xfrm>
          <a:prstGeom prst="rect">
            <a:avLst/>
          </a:prstGeom>
          <a:noFill/>
        </p:spPr>
        <p:txBody>
          <a:bodyPr wrap="square">
            <a:spAutoFit/>
          </a:bodyPr>
          <a:lstStyle/>
          <a:p>
            <a:pPr algn="l"/>
            <a:r>
              <a:rPr sz="1400" b="1" i="0">
                <a:solidFill>
                  <a:srgbClr val="1A1032"/>
                </a:solidFill>
                <a:latin typeface="Montserrat"/>
              </a:rPr>
              <a:t>What your brand gets:</a:t>
            </a:r>
          </a:p>
        </p:txBody>
      </p:sp>
      <p:sp>
        <p:nvSpPr>
          <p:cNvPr id="14" name="Rectangle 13"/>
          <p:cNvSpPr/>
          <p:nvPr/>
        </p:nvSpPr>
        <p:spPr>
          <a:xfrm>
            <a:off x="4754880" y="2304288"/>
            <a:ext cx="137160" cy="13716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965192" y="2212848"/>
            <a:ext cx="3611880" cy="384048"/>
          </a:xfrm>
          <a:prstGeom prst="rect">
            <a:avLst/>
          </a:prstGeom>
          <a:noFill/>
        </p:spPr>
        <p:txBody>
          <a:bodyPr wrap="square">
            <a:spAutoFit/>
          </a:bodyPr>
          <a:lstStyle/>
          <a:p>
            <a:pPr algn="l"/>
            <a:r>
              <a:rPr sz="1150" b="0" i="0">
                <a:solidFill>
                  <a:srgbClr val="6B7280"/>
                </a:solidFill>
                <a:latin typeface="Montserrat"/>
              </a:rPr>
              <a:t>Branded patient portal with your custom domain</a:t>
            </a:r>
          </a:p>
        </p:txBody>
      </p:sp>
      <p:sp>
        <p:nvSpPr>
          <p:cNvPr id="16" name="Rectangle 15"/>
          <p:cNvSpPr/>
          <p:nvPr/>
        </p:nvSpPr>
        <p:spPr>
          <a:xfrm>
            <a:off x="4754880" y="2752344"/>
            <a:ext cx="137160" cy="13716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965192" y="2660904"/>
            <a:ext cx="3611880" cy="384048"/>
          </a:xfrm>
          <a:prstGeom prst="rect">
            <a:avLst/>
          </a:prstGeom>
          <a:noFill/>
        </p:spPr>
        <p:txBody>
          <a:bodyPr wrap="square">
            <a:spAutoFit/>
          </a:bodyPr>
          <a:lstStyle/>
          <a:p>
            <a:pPr algn="l"/>
            <a:r>
              <a:rPr sz="1150" b="0" i="0">
                <a:solidFill>
                  <a:srgbClr val="6B7280"/>
                </a:solidFill>
                <a:latin typeface="Montserrat"/>
              </a:rPr>
              <a:t>Your logo, colors, and brand voice throughout</a:t>
            </a:r>
          </a:p>
        </p:txBody>
      </p:sp>
      <p:sp>
        <p:nvSpPr>
          <p:cNvPr id="18" name="Rectangle 17"/>
          <p:cNvSpPr/>
          <p:nvPr/>
        </p:nvSpPr>
        <p:spPr>
          <a:xfrm>
            <a:off x="4754880" y="3200400"/>
            <a:ext cx="137160" cy="13716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965192" y="3108960"/>
            <a:ext cx="3611880" cy="384048"/>
          </a:xfrm>
          <a:prstGeom prst="rect">
            <a:avLst/>
          </a:prstGeom>
          <a:noFill/>
        </p:spPr>
        <p:txBody>
          <a:bodyPr wrap="square">
            <a:spAutoFit/>
          </a:bodyPr>
          <a:lstStyle/>
          <a:p>
            <a:pPr algn="l"/>
            <a:r>
              <a:rPr sz="1150" b="0" i="0">
                <a:solidFill>
                  <a:srgbClr val="6B7280"/>
                </a:solidFill>
                <a:latin typeface="Montserrat"/>
              </a:rPr>
              <a:t>Custom email &amp; SMS templates from your sender name</a:t>
            </a:r>
          </a:p>
        </p:txBody>
      </p:sp>
      <p:sp>
        <p:nvSpPr>
          <p:cNvPr id="20" name="Rectangle 19"/>
          <p:cNvSpPr/>
          <p:nvPr/>
        </p:nvSpPr>
        <p:spPr>
          <a:xfrm>
            <a:off x="4754880" y="3648456"/>
            <a:ext cx="137160" cy="13716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965192" y="3557015"/>
            <a:ext cx="3611880" cy="384048"/>
          </a:xfrm>
          <a:prstGeom prst="rect">
            <a:avLst/>
          </a:prstGeom>
          <a:noFill/>
        </p:spPr>
        <p:txBody>
          <a:bodyPr wrap="square">
            <a:spAutoFit/>
          </a:bodyPr>
          <a:lstStyle/>
          <a:p>
            <a:pPr algn="l"/>
            <a:r>
              <a:rPr sz="1150" b="0" i="0">
                <a:solidFill>
                  <a:srgbClr val="6B7280"/>
                </a:solidFill>
                <a:latin typeface="Montserrat"/>
              </a:rPr>
              <a:t>No 'Powered by CloudHealth' watermarks anywhere</a:t>
            </a:r>
          </a:p>
        </p:txBody>
      </p:sp>
      <p:sp>
        <p:nvSpPr>
          <p:cNvPr id="22" name="Rectangle 21"/>
          <p:cNvSpPr/>
          <p:nvPr/>
        </p:nvSpPr>
        <p:spPr>
          <a:xfrm>
            <a:off x="4754880" y="4096511"/>
            <a:ext cx="137160" cy="13716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965192" y="4005072"/>
            <a:ext cx="3611880" cy="384048"/>
          </a:xfrm>
          <a:prstGeom prst="rect">
            <a:avLst/>
          </a:prstGeom>
          <a:noFill/>
        </p:spPr>
        <p:txBody>
          <a:bodyPr wrap="square">
            <a:spAutoFit/>
          </a:bodyPr>
          <a:lstStyle/>
          <a:p>
            <a:pPr algn="l"/>
            <a:r>
              <a:rPr sz="1150" b="0" i="0">
                <a:solidFill>
                  <a:srgbClr val="6B7280"/>
                </a:solidFill>
                <a:latin typeface="Montserrat"/>
              </a:rPr>
              <a:t>Full API access for deep integrations</a:t>
            </a:r>
          </a:p>
        </p:txBody>
      </p:sp>
      <p:sp>
        <p:nvSpPr>
          <p:cNvPr id="24" name="Rectangle 23"/>
          <p:cNvSpPr/>
          <p:nvPr/>
        </p:nvSpPr>
        <p:spPr>
          <a:xfrm>
            <a:off x="4754880" y="4544568"/>
            <a:ext cx="137160" cy="13716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4965192" y="4453128"/>
            <a:ext cx="3611880" cy="384048"/>
          </a:xfrm>
          <a:prstGeom prst="rect">
            <a:avLst/>
          </a:prstGeom>
          <a:noFill/>
        </p:spPr>
        <p:txBody>
          <a:bodyPr wrap="square">
            <a:spAutoFit/>
          </a:bodyPr>
          <a:lstStyle/>
          <a:p>
            <a:pPr algn="l"/>
            <a:r>
              <a:rPr sz="1150" b="0" i="0">
                <a:solidFill>
                  <a:srgbClr val="6B7280"/>
                </a:solidFill>
                <a:latin typeface="Montserrat"/>
              </a:rPr>
              <a:t>Dedicated account manager for your launch</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73152" cy="514350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2-1.png"/>
          <p:cNvPicPr>
            <a:picLocks noChangeAspect="1"/>
          </p:cNvPicPr>
          <p:nvPr/>
        </p:nvPicPr>
        <p:blipFill>
          <a:blip r:embed="rId2"/>
          <a:stretch>
            <a:fillRect/>
          </a:stretch>
        </p:blipFill>
        <p:spPr>
          <a:xfrm>
            <a:off x="274320" y="274320"/>
            <a:ext cx="1645920" cy="215719"/>
          </a:xfrm>
          <a:prstGeom prst="rect">
            <a:avLst/>
          </a:prstGeom>
        </p:spPr>
      </p:pic>
      <p:sp>
        <p:nvSpPr>
          <p:cNvPr id="4" name="TextBox 3"/>
          <p:cNvSpPr txBox="1"/>
          <p:nvPr/>
        </p:nvSpPr>
        <p:spPr>
          <a:xfrm>
            <a:off x="274320" y="804672"/>
            <a:ext cx="5029200" cy="1234440"/>
          </a:xfrm>
          <a:prstGeom prst="rect">
            <a:avLst/>
          </a:prstGeom>
          <a:noFill/>
        </p:spPr>
        <p:txBody>
          <a:bodyPr wrap="square">
            <a:spAutoFit/>
          </a:bodyPr>
          <a:lstStyle/>
          <a:p>
            <a:pPr algn="l"/>
            <a:r>
              <a:rPr sz="3000" b="1" i="0">
                <a:solidFill>
                  <a:srgbClr val="1A1032"/>
                </a:solidFill>
                <a:latin typeface="Montserrat"/>
              </a:rPr>
              <a:t>Built for Compliance.</a:t>
            </a:r>
          </a:p>
          <a:p>
            <a:pPr algn="l"/>
            <a:r>
              <a:rPr sz="3000" b="1" i="0">
                <a:solidFill>
                  <a:srgbClr val="1A1032"/>
                </a:solidFill>
                <a:latin typeface="Montserrat"/>
              </a:rPr>
              <a:t>Not an Afterthought.</a:t>
            </a:r>
          </a:p>
        </p:txBody>
      </p:sp>
      <p:sp>
        <p:nvSpPr>
          <p:cNvPr id="5" name="TextBox 4"/>
          <p:cNvSpPr txBox="1"/>
          <p:nvPr/>
        </p:nvSpPr>
        <p:spPr>
          <a:xfrm>
            <a:off x="274320" y="2121408"/>
            <a:ext cx="5029200" cy="777240"/>
          </a:xfrm>
          <a:prstGeom prst="rect">
            <a:avLst/>
          </a:prstGeom>
          <a:noFill/>
        </p:spPr>
        <p:txBody>
          <a:bodyPr wrap="square">
            <a:spAutoFit/>
          </a:bodyPr>
          <a:lstStyle/>
          <a:p>
            <a:pPr algn="l"/>
            <a:r>
              <a:rPr sz="1300" b="0" i="0">
                <a:solidFill>
                  <a:srgbClr val="6B7280"/>
                </a:solidFill>
                <a:latin typeface="Montserrat"/>
              </a:rPr>
              <a:t>HIPAA compliance, data security, and regulatory infrastructure are core to CloudHealth's architecture — not features bolted on later.</a:t>
            </a:r>
          </a:p>
        </p:txBody>
      </p:sp>
      <p:sp>
        <p:nvSpPr>
          <p:cNvPr id="6" name="Oval 5"/>
          <p:cNvSpPr/>
          <p:nvPr/>
        </p:nvSpPr>
        <p:spPr>
          <a:xfrm>
            <a:off x="320040" y="3072384"/>
            <a:ext cx="201168" cy="201168"/>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594360" y="2999232"/>
            <a:ext cx="2148840" cy="292608"/>
          </a:xfrm>
          <a:prstGeom prst="rect">
            <a:avLst/>
          </a:prstGeom>
          <a:noFill/>
        </p:spPr>
        <p:txBody>
          <a:bodyPr wrap="square">
            <a:spAutoFit/>
          </a:bodyPr>
          <a:lstStyle/>
          <a:p>
            <a:pPr algn="l"/>
            <a:r>
              <a:rPr sz="1100" b="1" i="0">
                <a:solidFill>
                  <a:srgbClr val="1A1032"/>
                </a:solidFill>
                <a:latin typeface="Montserrat"/>
              </a:rPr>
              <a:t>HIPAA-Native Architecture:</a:t>
            </a:r>
          </a:p>
        </p:txBody>
      </p:sp>
      <p:sp>
        <p:nvSpPr>
          <p:cNvPr id="8" name="TextBox 7"/>
          <p:cNvSpPr txBox="1"/>
          <p:nvPr/>
        </p:nvSpPr>
        <p:spPr>
          <a:xfrm>
            <a:off x="594360" y="3273551"/>
            <a:ext cx="4553712" cy="219456"/>
          </a:xfrm>
          <a:prstGeom prst="rect">
            <a:avLst/>
          </a:prstGeom>
          <a:noFill/>
        </p:spPr>
        <p:txBody>
          <a:bodyPr wrap="square">
            <a:spAutoFit/>
          </a:bodyPr>
          <a:lstStyle/>
          <a:p>
            <a:pPr algn="l"/>
            <a:r>
              <a:rPr sz="1050" b="0" i="0">
                <a:solidFill>
                  <a:srgbClr val="6B7280"/>
                </a:solidFill>
                <a:latin typeface="Montserrat"/>
              </a:rPr>
              <a:t>PHI encrypted at rest and in transit. BAA executed on day one.</a:t>
            </a:r>
          </a:p>
        </p:txBody>
      </p:sp>
      <p:sp>
        <p:nvSpPr>
          <p:cNvPr id="9" name="Oval 8"/>
          <p:cNvSpPr/>
          <p:nvPr/>
        </p:nvSpPr>
        <p:spPr>
          <a:xfrm>
            <a:off x="320040" y="3575304"/>
            <a:ext cx="201168" cy="201168"/>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94360" y="3502152"/>
            <a:ext cx="2148840" cy="292608"/>
          </a:xfrm>
          <a:prstGeom prst="rect">
            <a:avLst/>
          </a:prstGeom>
          <a:noFill/>
        </p:spPr>
        <p:txBody>
          <a:bodyPr wrap="square">
            <a:spAutoFit/>
          </a:bodyPr>
          <a:lstStyle/>
          <a:p>
            <a:pPr algn="l"/>
            <a:r>
              <a:rPr sz="1100" b="1" i="0">
                <a:solidFill>
                  <a:srgbClr val="1A1032"/>
                </a:solidFill>
                <a:latin typeface="Montserrat"/>
              </a:rPr>
              <a:t>SOC 2 Ready Infrastructure:</a:t>
            </a:r>
          </a:p>
        </p:txBody>
      </p:sp>
      <p:sp>
        <p:nvSpPr>
          <p:cNvPr id="11" name="TextBox 10"/>
          <p:cNvSpPr txBox="1"/>
          <p:nvPr/>
        </p:nvSpPr>
        <p:spPr>
          <a:xfrm>
            <a:off x="594360" y="3776472"/>
            <a:ext cx="4553712" cy="219456"/>
          </a:xfrm>
          <a:prstGeom prst="rect">
            <a:avLst/>
          </a:prstGeom>
          <a:noFill/>
        </p:spPr>
        <p:txBody>
          <a:bodyPr wrap="square">
            <a:spAutoFit/>
          </a:bodyPr>
          <a:lstStyle/>
          <a:p>
            <a:pPr algn="l"/>
            <a:r>
              <a:rPr sz="1050" b="0" i="0">
                <a:solidFill>
                  <a:srgbClr val="6B7280"/>
                </a:solidFill>
                <a:latin typeface="Montserrat"/>
              </a:rPr>
              <a:t>Enterprise-grade data security — built for investor scrutiny.</a:t>
            </a:r>
          </a:p>
        </p:txBody>
      </p:sp>
      <p:sp>
        <p:nvSpPr>
          <p:cNvPr id="12" name="Oval 11"/>
          <p:cNvSpPr/>
          <p:nvPr/>
        </p:nvSpPr>
        <p:spPr>
          <a:xfrm>
            <a:off x="320040" y="4078224"/>
            <a:ext cx="201168" cy="201168"/>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94360" y="4005072"/>
            <a:ext cx="2148840" cy="292608"/>
          </a:xfrm>
          <a:prstGeom prst="rect">
            <a:avLst/>
          </a:prstGeom>
          <a:noFill/>
        </p:spPr>
        <p:txBody>
          <a:bodyPr wrap="square">
            <a:spAutoFit/>
          </a:bodyPr>
          <a:lstStyle/>
          <a:p>
            <a:pPr algn="l"/>
            <a:r>
              <a:rPr sz="1100" b="1" i="0">
                <a:solidFill>
                  <a:srgbClr val="1A1032"/>
                </a:solidFill>
                <a:latin typeface="Montserrat"/>
              </a:rPr>
              <a:t>State-by-State Licensing:</a:t>
            </a:r>
          </a:p>
        </p:txBody>
      </p:sp>
      <p:sp>
        <p:nvSpPr>
          <p:cNvPr id="14" name="TextBox 13"/>
          <p:cNvSpPr txBox="1"/>
          <p:nvPr/>
        </p:nvSpPr>
        <p:spPr>
          <a:xfrm>
            <a:off x="594360" y="4279392"/>
            <a:ext cx="4553712" cy="219456"/>
          </a:xfrm>
          <a:prstGeom prst="rect">
            <a:avLst/>
          </a:prstGeom>
          <a:noFill/>
        </p:spPr>
        <p:txBody>
          <a:bodyPr wrap="square">
            <a:spAutoFit/>
          </a:bodyPr>
          <a:lstStyle/>
          <a:p>
            <a:pPr algn="l"/>
            <a:r>
              <a:rPr sz="1050" b="0" i="0">
                <a:solidFill>
                  <a:srgbClr val="6B7280"/>
                </a:solidFill>
                <a:latin typeface="Montserrat"/>
              </a:rPr>
              <a:t>Provider licensing tracked and verified by state, automatically.</a:t>
            </a:r>
          </a:p>
        </p:txBody>
      </p:sp>
      <p:sp>
        <p:nvSpPr>
          <p:cNvPr id="15" name="Oval 14"/>
          <p:cNvSpPr/>
          <p:nvPr/>
        </p:nvSpPr>
        <p:spPr>
          <a:xfrm>
            <a:off x="320040" y="4581144"/>
            <a:ext cx="201168" cy="201168"/>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94360" y="4507992"/>
            <a:ext cx="2148840" cy="292608"/>
          </a:xfrm>
          <a:prstGeom prst="rect">
            <a:avLst/>
          </a:prstGeom>
          <a:noFill/>
        </p:spPr>
        <p:txBody>
          <a:bodyPr wrap="square">
            <a:spAutoFit/>
          </a:bodyPr>
          <a:lstStyle/>
          <a:p>
            <a:pPr algn="l"/>
            <a:r>
              <a:rPr sz="1100" b="1" i="0">
                <a:solidFill>
                  <a:srgbClr val="1A1032"/>
                </a:solidFill>
                <a:latin typeface="Montserrat"/>
              </a:rPr>
              <a:t>Audit-Ready Activity Logs:</a:t>
            </a:r>
          </a:p>
        </p:txBody>
      </p:sp>
      <p:sp>
        <p:nvSpPr>
          <p:cNvPr id="17" name="TextBox 16"/>
          <p:cNvSpPr txBox="1"/>
          <p:nvPr/>
        </p:nvSpPr>
        <p:spPr>
          <a:xfrm>
            <a:off x="594360" y="4782312"/>
            <a:ext cx="4553712" cy="219456"/>
          </a:xfrm>
          <a:prstGeom prst="rect">
            <a:avLst/>
          </a:prstGeom>
          <a:noFill/>
        </p:spPr>
        <p:txBody>
          <a:bodyPr wrap="square">
            <a:spAutoFit/>
          </a:bodyPr>
          <a:lstStyle/>
          <a:p>
            <a:pPr algn="l"/>
            <a:r>
              <a:rPr sz="1050" b="0" i="0">
                <a:solidFill>
                  <a:srgbClr val="6B7280"/>
                </a:solidFill>
                <a:latin typeface="Montserrat"/>
              </a:rPr>
              <a:t>Full trail of patient interactions and Rx decisions on demand.</a:t>
            </a:r>
          </a:p>
        </p:txBody>
      </p:sp>
      <p:sp>
        <p:nvSpPr>
          <p:cNvPr id="18" name="Oval 17"/>
          <p:cNvSpPr/>
          <p:nvPr/>
        </p:nvSpPr>
        <p:spPr>
          <a:xfrm>
            <a:off x="5623560" y="914400"/>
            <a:ext cx="3108960" cy="3108960"/>
          </a:xfrm>
          <a:prstGeom prst="ellipse">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5623560" y="1874519"/>
            <a:ext cx="3108960" cy="1097280"/>
          </a:xfrm>
          <a:prstGeom prst="rect">
            <a:avLst/>
          </a:prstGeom>
          <a:noFill/>
        </p:spPr>
        <p:txBody>
          <a:bodyPr wrap="square">
            <a:spAutoFit/>
          </a:bodyPr>
          <a:lstStyle/>
          <a:p>
            <a:pPr algn="ctr"/>
            <a:r>
              <a:rPr sz="3000" b="1" i="0">
                <a:solidFill>
                  <a:srgbClr val="FFFFFF"/>
                </a:solidFill>
                <a:latin typeface="Montserrat"/>
              </a:rPr>
              <a:t>HIPAA</a:t>
            </a:r>
          </a:p>
          <a:p>
            <a:pPr algn="ctr"/>
            <a:r>
              <a:rPr sz="3000" b="1" i="0">
                <a:solidFill>
                  <a:srgbClr val="FFFFFF"/>
                </a:solidFill>
                <a:latin typeface="Montserrat"/>
              </a:rPr>
              <a:t>Compliant</a:t>
            </a:r>
          </a:p>
        </p:txBody>
      </p:sp>
      <p:sp>
        <p:nvSpPr>
          <p:cNvPr id="20" name="TextBox 19"/>
          <p:cNvSpPr txBox="1"/>
          <p:nvPr/>
        </p:nvSpPr>
        <p:spPr>
          <a:xfrm>
            <a:off x="5806440" y="3035808"/>
            <a:ext cx="2743200" cy="548640"/>
          </a:xfrm>
          <a:prstGeom prst="rect">
            <a:avLst/>
          </a:prstGeom>
          <a:noFill/>
        </p:spPr>
        <p:txBody>
          <a:bodyPr wrap="square">
            <a:spAutoFit/>
          </a:bodyPr>
          <a:lstStyle/>
          <a:p>
            <a:pPr algn="ctr"/>
            <a:r>
              <a:rPr sz="1300" b="0" i="1">
                <a:solidFill>
                  <a:srgbClr val="C4B5FD"/>
                </a:solidFill>
                <a:latin typeface="Montserrat"/>
              </a:rPr>
              <a:t>Built in.</a:t>
            </a:r>
          </a:p>
          <a:p>
            <a:pPr algn="ctr"/>
            <a:r>
              <a:rPr sz="1300" b="0" i="1">
                <a:solidFill>
                  <a:srgbClr val="C4B5FD"/>
                </a:solidFill>
                <a:latin typeface="Montserrat"/>
              </a:rPr>
              <a:t>Not bolted on.</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E7F1FF"/>
        </a:solidFill>
        <a:effectLst/>
      </p:bgPr>
    </p:bg>
    <p:spTree>
      <p:nvGrpSpPr>
        <p:cNvPr id="1" name=""/>
        <p:cNvGrpSpPr/>
        <p:nvPr/>
      </p:nvGrpSpPr>
      <p:grpSpPr/>
      <p:sp>
        <p:nvSpPr>
          <p:cNvPr id="2" name="Rectangle 1"/>
          <p:cNvSpPr/>
          <p:nvPr/>
        </p:nvSpPr>
        <p:spPr>
          <a:xfrm>
            <a:off x="0" y="0"/>
            <a:ext cx="73152" cy="514350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2-1.png"/>
          <p:cNvPicPr>
            <a:picLocks noChangeAspect="1"/>
          </p:cNvPicPr>
          <p:nvPr/>
        </p:nvPicPr>
        <p:blipFill>
          <a:blip r:embed="rId2"/>
          <a:stretch>
            <a:fillRect/>
          </a:stretch>
        </p:blipFill>
        <p:spPr>
          <a:xfrm>
            <a:off x="274320" y="274320"/>
            <a:ext cx="1645920" cy="215719"/>
          </a:xfrm>
          <a:prstGeom prst="rect">
            <a:avLst/>
          </a:prstGeom>
        </p:spPr>
      </p:pic>
      <p:sp>
        <p:nvSpPr>
          <p:cNvPr id="4" name="TextBox 3"/>
          <p:cNvSpPr txBox="1"/>
          <p:nvPr/>
        </p:nvSpPr>
        <p:spPr>
          <a:xfrm>
            <a:off x="274320" y="804672"/>
            <a:ext cx="8412480" cy="475488"/>
          </a:xfrm>
          <a:prstGeom prst="rect">
            <a:avLst/>
          </a:prstGeom>
          <a:noFill/>
        </p:spPr>
        <p:txBody>
          <a:bodyPr wrap="square">
            <a:spAutoFit/>
          </a:bodyPr>
          <a:lstStyle/>
          <a:p>
            <a:pPr algn="l"/>
            <a:r>
              <a:rPr sz="2800" b="1" i="0">
                <a:solidFill>
                  <a:srgbClr val="1A1032"/>
                </a:solidFill>
                <a:latin typeface="Montserrat"/>
              </a:rPr>
              <a:t>Pricing Overview</a:t>
            </a:r>
          </a:p>
        </p:txBody>
      </p:sp>
      <p:sp>
        <p:nvSpPr>
          <p:cNvPr id="5" name="TextBox 4"/>
          <p:cNvSpPr txBox="1"/>
          <p:nvPr/>
        </p:nvSpPr>
        <p:spPr>
          <a:xfrm>
            <a:off x="274320" y="1298448"/>
            <a:ext cx="8229600" cy="347472"/>
          </a:xfrm>
          <a:prstGeom prst="rect">
            <a:avLst/>
          </a:prstGeom>
          <a:noFill/>
        </p:spPr>
        <p:txBody>
          <a:bodyPr wrap="square">
            <a:spAutoFit/>
          </a:bodyPr>
          <a:lstStyle/>
          <a:p>
            <a:pPr algn="l"/>
            <a:r>
              <a:rPr sz="1400" b="0" i="0">
                <a:solidFill>
                  <a:srgbClr val="6B7280"/>
                </a:solidFill>
                <a:latin typeface="Montserrat"/>
              </a:rPr>
              <a:t>Transparent, usage-based pricing built for scaling telehealth brands.</a:t>
            </a:r>
          </a:p>
        </p:txBody>
      </p:sp>
      <p:sp>
        <p:nvSpPr>
          <p:cNvPr id="6" name="Rectangle 5"/>
          <p:cNvSpPr/>
          <p:nvPr/>
        </p:nvSpPr>
        <p:spPr>
          <a:xfrm>
            <a:off x="256032" y="1755648"/>
            <a:ext cx="2743200" cy="384048"/>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347472" y="1755648"/>
            <a:ext cx="2578608" cy="384048"/>
          </a:xfrm>
          <a:prstGeom prst="rect">
            <a:avLst/>
          </a:prstGeom>
          <a:noFill/>
        </p:spPr>
        <p:txBody>
          <a:bodyPr wrap="square">
            <a:spAutoFit/>
          </a:bodyPr>
          <a:lstStyle/>
          <a:p>
            <a:pPr algn="ctr"/>
            <a:r>
              <a:rPr sz="1200" b="1" i="0">
                <a:solidFill>
                  <a:srgbClr val="FFFFFF"/>
                </a:solidFill>
                <a:latin typeface="Montserrat"/>
              </a:rPr>
              <a:t>Platform &amp; SaaS</a:t>
            </a:r>
          </a:p>
        </p:txBody>
      </p:sp>
      <p:sp>
        <p:nvSpPr>
          <p:cNvPr id="8" name="Rectangle 7"/>
          <p:cNvSpPr/>
          <p:nvPr/>
        </p:nvSpPr>
        <p:spPr>
          <a:xfrm>
            <a:off x="256032" y="2139696"/>
            <a:ext cx="2743200" cy="248716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365760" y="2231136"/>
            <a:ext cx="2560320" cy="301752"/>
          </a:xfrm>
          <a:prstGeom prst="rect">
            <a:avLst/>
          </a:prstGeom>
          <a:noFill/>
        </p:spPr>
        <p:txBody>
          <a:bodyPr wrap="square">
            <a:spAutoFit/>
          </a:bodyPr>
          <a:lstStyle/>
          <a:p>
            <a:pPr algn="l"/>
            <a:r>
              <a:rPr sz="1000" b="0" i="0">
                <a:solidFill>
                  <a:srgbClr val="6B7280"/>
                </a:solidFill>
                <a:latin typeface="Montserrat"/>
              </a:rPr>
              <a:t>·  White-labeled patient portal</a:t>
            </a:r>
          </a:p>
        </p:txBody>
      </p:sp>
      <p:sp>
        <p:nvSpPr>
          <p:cNvPr id="10" name="TextBox 9"/>
          <p:cNvSpPr txBox="1"/>
          <p:nvPr/>
        </p:nvSpPr>
        <p:spPr>
          <a:xfrm>
            <a:off x="365760" y="2551176"/>
            <a:ext cx="2560320" cy="301752"/>
          </a:xfrm>
          <a:prstGeom prst="rect">
            <a:avLst/>
          </a:prstGeom>
          <a:noFill/>
        </p:spPr>
        <p:txBody>
          <a:bodyPr wrap="square">
            <a:spAutoFit/>
          </a:bodyPr>
          <a:lstStyle/>
          <a:p>
            <a:pPr algn="l"/>
            <a:r>
              <a:rPr sz="1000" b="0" i="0">
                <a:solidFill>
                  <a:srgbClr val="6B7280"/>
                </a:solidFill>
                <a:latin typeface="Montserrat"/>
              </a:rPr>
              <a:t>·  Quiz Builder &amp; intake flows</a:t>
            </a:r>
          </a:p>
        </p:txBody>
      </p:sp>
      <p:sp>
        <p:nvSpPr>
          <p:cNvPr id="11" name="TextBox 10"/>
          <p:cNvSpPr txBox="1"/>
          <p:nvPr/>
        </p:nvSpPr>
        <p:spPr>
          <a:xfrm>
            <a:off x="365760" y="2871215"/>
            <a:ext cx="2560320" cy="301752"/>
          </a:xfrm>
          <a:prstGeom prst="rect">
            <a:avLst/>
          </a:prstGeom>
          <a:noFill/>
        </p:spPr>
        <p:txBody>
          <a:bodyPr wrap="square">
            <a:spAutoFit/>
          </a:bodyPr>
          <a:lstStyle/>
          <a:p>
            <a:pPr algn="l"/>
            <a:r>
              <a:rPr sz="1000" b="0" i="0">
                <a:solidFill>
                  <a:srgbClr val="6B7280"/>
                </a:solidFill>
                <a:latin typeface="Montserrat"/>
              </a:rPr>
              <a:t>·  Provider network access</a:t>
            </a:r>
          </a:p>
        </p:txBody>
      </p:sp>
      <p:sp>
        <p:nvSpPr>
          <p:cNvPr id="12" name="TextBox 11"/>
          <p:cNvSpPr txBox="1"/>
          <p:nvPr/>
        </p:nvSpPr>
        <p:spPr>
          <a:xfrm>
            <a:off x="365760" y="3191256"/>
            <a:ext cx="2560320" cy="301752"/>
          </a:xfrm>
          <a:prstGeom prst="rect">
            <a:avLst/>
          </a:prstGeom>
          <a:noFill/>
        </p:spPr>
        <p:txBody>
          <a:bodyPr wrap="square">
            <a:spAutoFit/>
          </a:bodyPr>
          <a:lstStyle/>
          <a:p>
            <a:pPr algn="l"/>
            <a:r>
              <a:rPr sz="1000" b="0" i="0">
                <a:solidFill>
                  <a:srgbClr val="6B7280"/>
                </a:solidFill>
                <a:latin typeface="Montserrat"/>
              </a:rPr>
              <a:t>·  Order management system</a:t>
            </a:r>
          </a:p>
        </p:txBody>
      </p:sp>
      <p:sp>
        <p:nvSpPr>
          <p:cNvPr id="13" name="TextBox 12"/>
          <p:cNvSpPr txBox="1"/>
          <p:nvPr/>
        </p:nvSpPr>
        <p:spPr>
          <a:xfrm>
            <a:off x="365760" y="3511296"/>
            <a:ext cx="2560320" cy="301752"/>
          </a:xfrm>
          <a:prstGeom prst="rect">
            <a:avLst/>
          </a:prstGeom>
          <a:noFill/>
        </p:spPr>
        <p:txBody>
          <a:bodyPr wrap="square">
            <a:spAutoFit/>
          </a:bodyPr>
          <a:lstStyle/>
          <a:p>
            <a:pPr algn="l"/>
            <a:r>
              <a:rPr sz="1000" b="0" i="0">
                <a:solidFill>
                  <a:srgbClr val="6B7280"/>
                </a:solidFill>
                <a:latin typeface="Montserrat"/>
              </a:rPr>
              <a:t>·  Secure messaging module</a:t>
            </a:r>
          </a:p>
        </p:txBody>
      </p:sp>
      <p:sp>
        <p:nvSpPr>
          <p:cNvPr id="14" name="TextBox 13"/>
          <p:cNvSpPr txBox="1"/>
          <p:nvPr/>
        </p:nvSpPr>
        <p:spPr>
          <a:xfrm>
            <a:off x="365760" y="3831335"/>
            <a:ext cx="2560320" cy="301752"/>
          </a:xfrm>
          <a:prstGeom prst="rect">
            <a:avLst/>
          </a:prstGeom>
          <a:noFill/>
        </p:spPr>
        <p:txBody>
          <a:bodyPr wrap="square">
            <a:spAutoFit/>
          </a:bodyPr>
          <a:lstStyle/>
          <a:p>
            <a:pPr algn="l"/>
            <a:r>
              <a:rPr sz="1000" b="0" i="0">
                <a:solidFill>
                  <a:srgbClr val="6B7280"/>
                </a:solidFill>
                <a:latin typeface="Montserrat"/>
              </a:rPr>
              <a:t>·  Analytics dashboard</a:t>
            </a:r>
          </a:p>
        </p:txBody>
      </p:sp>
      <p:sp>
        <p:nvSpPr>
          <p:cNvPr id="15" name="TextBox 14"/>
          <p:cNvSpPr txBox="1"/>
          <p:nvPr/>
        </p:nvSpPr>
        <p:spPr>
          <a:xfrm>
            <a:off x="365760" y="4151375"/>
            <a:ext cx="2560320" cy="301752"/>
          </a:xfrm>
          <a:prstGeom prst="rect">
            <a:avLst/>
          </a:prstGeom>
          <a:noFill/>
        </p:spPr>
        <p:txBody>
          <a:bodyPr wrap="square">
            <a:spAutoFit/>
          </a:bodyPr>
          <a:lstStyle/>
          <a:p>
            <a:pPr algn="l"/>
            <a:r>
              <a:rPr sz="1000" b="0" i="0">
                <a:solidFill>
                  <a:srgbClr val="6B7280"/>
                </a:solidFill>
                <a:latin typeface="Montserrat"/>
              </a:rPr>
              <a:t>·  HIPAA infrastructure</a:t>
            </a:r>
          </a:p>
        </p:txBody>
      </p:sp>
      <p:sp>
        <p:nvSpPr>
          <p:cNvPr id="16" name="TextBox 15"/>
          <p:cNvSpPr txBox="1"/>
          <p:nvPr/>
        </p:nvSpPr>
        <p:spPr>
          <a:xfrm>
            <a:off x="347472" y="4498848"/>
            <a:ext cx="2578608" cy="292608"/>
          </a:xfrm>
          <a:prstGeom prst="rect">
            <a:avLst/>
          </a:prstGeom>
          <a:noFill/>
        </p:spPr>
        <p:txBody>
          <a:bodyPr wrap="square">
            <a:spAutoFit/>
          </a:bodyPr>
          <a:lstStyle/>
          <a:p>
            <a:pPr algn="l"/>
            <a:r>
              <a:rPr sz="900" b="0" i="1">
                <a:solidFill>
                  <a:srgbClr val="482AF6"/>
                </a:solidFill>
                <a:latin typeface="Montserrat"/>
              </a:rPr>
              <a:t>Flat platform fee + per-active-patient pricing</a:t>
            </a:r>
          </a:p>
        </p:txBody>
      </p:sp>
      <p:sp>
        <p:nvSpPr>
          <p:cNvPr id="17" name="Rectangle 16"/>
          <p:cNvSpPr/>
          <p:nvPr/>
        </p:nvSpPr>
        <p:spPr>
          <a:xfrm>
            <a:off x="3163824" y="1755648"/>
            <a:ext cx="2743200" cy="384048"/>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255264" y="1755648"/>
            <a:ext cx="2578608" cy="384048"/>
          </a:xfrm>
          <a:prstGeom prst="rect">
            <a:avLst/>
          </a:prstGeom>
          <a:noFill/>
        </p:spPr>
        <p:txBody>
          <a:bodyPr wrap="square">
            <a:spAutoFit/>
          </a:bodyPr>
          <a:lstStyle/>
          <a:p>
            <a:pPr algn="ctr"/>
            <a:r>
              <a:rPr sz="1200" b="1" i="0">
                <a:solidFill>
                  <a:srgbClr val="FFFFFF"/>
                </a:solidFill>
                <a:latin typeface="Montserrat"/>
              </a:rPr>
              <a:t>Medication &amp; Rx Fees</a:t>
            </a:r>
          </a:p>
        </p:txBody>
      </p:sp>
      <p:sp>
        <p:nvSpPr>
          <p:cNvPr id="19" name="Rectangle 18"/>
          <p:cNvSpPr/>
          <p:nvPr/>
        </p:nvSpPr>
        <p:spPr>
          <a:xfrm>
            <a:off x="3163824" y="2139696"/>
            <a:ext cx="2743200" cy="2487168"/>
          </a:xfrm>
          <a:prstGeom prst="rect">
            <a:avLst/>
          </a:prstGeom>
          <a:solidFill>
            <a:srgbClr val="5840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273552" y="2231136"/>
            <a:ext cx="2560320" cy="301752"/>
          </a:xfrm>
          <a:prstGeom prst="rect">
            <a:avLst/>
          </a:prstGeom>
          <a:noFill/>
        </p:spPr>
        <p:txBody>
          <a:bodyPr wrap="square">
            <a:spAutoFit/>
          </a:bodyPr>
          <a:lstStyle/>
          <a:p>
            <a:pPr algn="l"/>
            <a:r>
              <a:rPr sz="1000" b="0" i="0">
                <a:solidFill>
                  <a:srgbClr val="C4B5FD"/>
                </a:solidFill>
                <a:latin typeface="Montserrat"/>
              </a:rPr>
              <a:t>·  Semaglutide + B12 (dosage-based)</a:t>
            </a:r>
          </a:p>
        </p:txBody>
      </p:sp>
      <p:sp>
        <p:nvSpPr>
          <p:cNvPr id="21" name="TextBox 20"/>
          <p:cNvSpPr txBox="1"/>
          <p:nvPr/>
        </p:nvSpPr>
        <p:spPr>
          <a:xfrm>
            <a:off x="3273552" y="2551176"/>
            <a:ext cx="2560320" cy="301752"/>
          </a:xfrm>
          <a:prstGeom prst="rect">
            <a:avLst/>
          </a:prstGeom>
          <a:noFill/>
        </p:spPr>
        <p:txBody>
          <a:bodyPr wrap="square">
            <a:spAutoFit/>
          </a:bodyPr>
          <a:lstStyle/>
          <a:p>
            <a:pPr algn="l"/>
            <a:r>
              <a:rPr sz="1000" b="0" i="0">
                <a:solidFill>
                  <a:srgbClr val="C4B5FD"/>
                </a:solidFill>
                <a:latin typeface="Montserrat"/>
              </a:rPr>
              <a:t>·  Tirzepatide + B12 (dosage-based)</a:t>
            </a:r>
          </a:p>
        </p:txBody>
      </p:sp>
      <p:sp>
        <p:nvSpPr>
          <p:cNvPr id="22" name="TextBox 21"/>
          <p:cNvSpPr txBox="1"/>
          <p:nvPr/>
        </p:nvSpPr>
        <p:spPr>
          <a:xfrm>
            <a:off x="3273552" y="2871215"/>
            <a:ext cx="2560320" cy="301752"/>
          </a:xfrm>
          <a:prstGeom prst="rect">
            <a:avLst/>
          </a:prstGeom>
          <a:noFill/>
        </p:spPr>
        <p:txBody>
          <a:bodyPr wrap="square">
            <a:spAutoFit/>
          </a:bodyPr>
          <a:lstStyle/>
          <a:p>
            <a:pPr algn="l"/>
            <a:r>
              <a:rPr sz="1000" b="0" i="0">
                <a:solidFill>
                  <a:srgbClr val="C4B5FD"/>
                </a:solidFill>
                <a:latin typeface="Montserrat"/>
              </a:rPr>
              <a:t>·  BPC-157 &amp; peptide compounds</a:t>
            </a:r>
          </a:p>
        </p:txBody>
      </p:sp>
      <p:sp>
        <p:nvSpPr>
          <p:cNvPr id="23" name="TextBox 22"/>
          <p:cNvSpPr txBox="1"/>
          <p:nvPr/>
        </p:nvSpPr>
        <p:spPr>
          <a:xfrm>
            <a:off x="3273552" y="3191256"/>
            <a:ext cx="2560320" cy="301752"/>
          </a:xfrm>
          <a:prstGeom prst="rect">
            <a:avLst/>
          </a:prstGeom>
          <a:noFill/>
        </p:spPr>
        <p:txBody>
          <a:bodyPr wrap="square">
            <a:spAutoFit/>
          </a:bodyPr>
          <a:lstStyle/>
          <a:p>
            <a:pPr algn="l"/>
            <a:r>
              <a:rPr sz="1000" b="0" i="0">
                <a:solidFill>
                  <a:srgbClr val="C4B5FD"/>
                </a:solidFill>
                <a:latin typeface="Montserrat"/>
              </a:rPr>
              <a:t>·  NAD+ &amp; wellness injections</a:t>
            </a:r>
          </a:p>
        </p:txBody>
      </p:sp>
      <p:sp>
        <p:nvSpPr>
          <p:cNvPr id="24" name="TextBox 23"/>
          <p:cNvSpPr txBox="1"/>
          <p:nvPr/>
        </p:nvSpPr>
        <p:spPr>
          <a:xfrm>
            <a:off x="3273552" y="3511296"/>
            <a:ext cx="2560320" cy="301752"/>
          </a:xfrm>
          <a:prstGeom prst="rect">
            <a:avLst/>
          </a:prstGeom>
          <a:noFill/>
        </p:spPr>
        <p:txBody>
          <a:bodyPr wrap="square">
            <a:spAutoFit/>
          </a:bodyPr>
          <a:lstStyle/>
          <a:p>
            <a:pPr algn="l"/>
            <a:r>
              <a:rPr sz="1000" b="0" i="0">
                <a:solidFill>
                  <a:srgbClr val="C4B5FD"/>
                </a:solidFill>
                <a:latin typeface="Montserrat"/>
              </a:rPr>
              <a:t>·  Specialty custom compounds</a:t>
            </a:r>
          </a:p>
        </p:txBody>
      </p:sp>
      <p:sp>
        <p:nvSpPr>
          <p:cNvPr id="25" name="TextBox 24"/>
          <p:cNvSpPr txBox="1"/>
          <p:nvPr/>
        </p:nvSpPr>
        <p:spPr>
          <a:xfrm>
            <a:off x="3273552" y="3831335"/>
            <a:ext cx="2560320" cy="301752"/>
          </a:xfrm>
          <a:prstGeom prst="rect">
            <a:avLst/>
          </a:prstGeom>
          <a:noFill/>
        </p:spPr>
        <p:txBody>
          <a:bodyPr wrap="square">
            <a:spAutoFit/>
          </a:bodyPr>
          <a:lstStyle/>
          <a:p>
            <a:pPr algn="l"/>
            <a:r>
              <a:rPr sz="1000" b="0" i="0">
                <a:solidFill>
                  <a:srgbClr val="C4B5FD"/>
                </a:solidFill>
                <a:latin typeface="Montserrat"/>
              </a:rPr>
              <a:t>·  Provider consultation fee</a:t>
            </a:r>
          </a:p>
        </p:txBody>
      </p:sp>
      <p:sp>
        <p:nvSpPr>
          <p:cNvPr id="26" name="TextBox 25"/>
          <p:cNvSpPr txBox="1"/>
          <p:nvPr/>
        </p:nvSpPr>
        <p:spPr>
          <a:xfrm>
            <a:off x="3273552" y="4151375"/>
            <a:ext cx="2560320" cy="301752"/>
          </a:xfrm>
          <a:prstGeom prst="rect">
            <a:avLst/>
          </a:prstGeom>
          <a:noFill/>
        </p:spPr>
        <p:txBody>
          <a:bodyPr wrap="square">
            <a:spAutoFit/>
          </a:bodyPr>
          <a:lstStyle/>
          <a:p>
            <a:pPr algn="l"/>
            <a:r>
              <a:rPr sz="1000" b="0" i="0">
                <a:solidFill>
                  <a:srgbClr val="C4B5FD"/>
                </a:solidFill>
                <a:latin typeface="Montserrat"/>
              </a:rPr>
              <a:t>·  Pharmacy processing &amp; shipping</a:t>
            </a:r>
          </a:p>
        </p:txBody>
      </p:sp>
      <p:sp>
        <p:nvSpPr>
          <p:cNvPr id="27" name="TextBox 26"/>
          <p:cNvSpPr txBox="1"/>
          <p:nvPr/>
        </p:nvSpPr>
        <p:spPr>
          <a:xfrm>
            <a:off x="3255264" y="4498848"/>
            <a:ext cx="2578608" cy="292608"/>
          </a:xfrm>
          <a:prstGeom prst="rect">
            <a:avLst/>
          </a:prstGeom>
          <a:noFill/>
        </p:spPr>
        <p:txBody>
          <a:bodyPr wrap="square">
            <a:spAutoFit/>
          </a:bodyPr>
          <a:lstStyle/>
          <a:p>
            <a:pPr algn="l"/>
            <a:r>
              <a:rPr sz="900" b="0" i="1">
                <a:solidFill>
                  <a:srgbClr val="C4B5FD"/>
                </a:solidFill>
                <a:latin typeface="Montserrat"/>
              </a:rPr>
              <a:t>Per-prescription — passed to patient or absorbed by brand</a:t>
            </a:r>
          </a:p>
        </p:txBody>
      </p:sp>
      <p:sp>
        <p:nvSpPr>
          <p:cNvPr id="28" name="Rectangle 27"/>
          <p:cNvSpPr/>
          <p:nvPr/>
        </p:nvSpPr>
        <p:spPr>
          <a:xfrm>
            <a:off x="6071616" y="1755648"/>
            <a:ext cx="2743200" cy="384048"/>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163056" y="1755648"/>
            <a:ext cx="2578608" cy="384048"/>
          </a:xfrm>
          <a:prstGeom prst="rect">
            <a:avLst/>
          </a:prstGeom>
          <a:noFill/>
        </p:spPr>
        <p:txBody>
          <a:bodyPr wrap="square">
            <a:spAutoFit/>
          </a:bodyPr>
          <a:lstStyle/>
          <a:p>
            <a:pPr algn="ctr"/>
            <a:r>
              <a:rPr sz="1200" b="1" i="0">
                <a:solidFill>
                  <a:srgbClr val="FFFFFF"/>
                </a:solidFill>
                <a:latin typeface="Montserrat"/>
              </a:rPr>
              <a:t>Custom Proposals</a:t>
            </a:r>
          </a:p>
        </p:txBody>
      </p:sp>
      <p:sp>
        <p:nvSpPr>
          <p:cNvPr id="30" name="Rectangle 29"/>
          <p:cNvSpPr/>
          <p:nvPr/>
        </p:nvSpPr>
        <p:spPr>
          <a:xfrm>
            <a:off x="6071616" y="2139696"/>
            <a:ext cx="2743200" cy="2487168"/>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TextBox 30"/>
          <p:cNvSpPr txBox="1"/>
          <p:nvPr/>
        </p:nvSpPr>
        <p:spPr>
          <a:xfrm>
            <a:off x="6181344" y="2231136"/>
            <a:ext cx="2560320" cy="301752"/>
          </a:xfrm>
          <a:prstGeom prst="rect">
            <a:avLst/>
          </a:prstGeom>
          <a:noFill/>
        </p:spPr>
        <p:txBody>
          <a:bodyPr wrap="square">
            <a:spAutoFit/>
          </a:bodyPr>
          <a:lstStyle/>
          <a:p>
            <a:pPr algn="l"/>
            <a:r>
              <a:rPr sz="1000" b="0" i="0">
                <a:solidFill>
                  <a:srgbClr val="6B7280"/>
                </a:solidFill>
                <a:latin typeface="Montserrat"/>
              </a:rPr>
              <a:t>·  Dedicated account manager</a:t>
            </a:r>
          </a:p>
        </p:txBody>
      </p:sp>
      <p:sp>
        <p:nvSpPr>
          <p:cNvPr id="32" name="TextBox 31"/>
          <p:cNvSpPr txBox="1"/>
          <p:nvPr/>
        </p:nvSpPr>
        <p:spPr>
          <a:xfrm>
            <a:off x="6181344" y="2551176"/>
            <a:ext cx="2560320" cy="301752"/>
          </a:xfrm>
          <a:prstGeom prst="rect">
            <a:avLst/>
          </a:prstGeom>
          <a:noFill/>
        </p:spPr>
        <p:txBody>
          <a:bodyPr wrap="square">
            <a:spAutoFit/>
          </a:bodyPr>
          <a:lstStyle/>
          <a:p>
            <a:pPr algn="l"/>
            <a:r>
              <a:rPr sz="1000" b="0" i="0">
                <a:solidFill>
                  <a:srgbClr val="6B7280"/>
                </a:solidFill>
                <a:latin typeface="Montserrat"/>
              </a:rPr>
              <a:t>·  Custom formulary curation</a:t>
            </a:r>
          </a:p>
        </p:txBody>
      </p:sp>
      <p:sp>
        <p:nvSpPr>
          <p:cNvPr id="33" name="TextBox 32"/>
          <p:cNvSpPr txBox="1"/>
          <p:nvPr/>
        </p:nvSpPr>
        <p:spPr>
          <a:xfrm>
            <a:off x="6181344" y="2871215"/>
            <a:ext cx="2560320" cy="301752"/>
          </a:xfrm>
          <a:prstGeom prst="rect">
            <a:avLst/>
          </a:prstGeom>
          <a:noFill/>
        </p:spPr>
        <p:txBody>
          <a:bodyPr wrap="square">
            <a:spAutoFit/>
          </a:bodyPr>
          <a:lstStyle/>
          <a:p>
            <a:pPr algn="l"/>
            <a:r>
              <a:rPr sz="1000" b="0" i="0">
                <a:solidFill>
                  <a:srgbClr val="6B7280"/>
                </a:solidFill>
                <a:latin typeface="Montserrat"/>
              </a:rPr>
              <a:t>·  Branded launch support</a:t>
            </a:r>
          </a:p>
        </p:txBody>
      </p:sp>
      <p:sp>
        <p:nvSpPr>
          <p:cNvPr id="34" name="TextBox 33"/>
          <p:cNvSpPr txBox="1"/>
          <p:nvPr/>
        </p:nvSpPr>
        <p:spPr>
          <a:xfrm>
            <a:off x="6181344" y="3191256"/>
            <a:ext cx="2560320" cy="301752"/>
          </a:xfrm>
          <a:prstGeom prst="rect">
            <a:avLst/>
          </a:prstGeom>
          <a:noFill/>
        </p:spPr>
        <p:txBody>
          <a:bodyPr wrap="square">
            <a:spAutoFit/>
          </a:bodyPr>
          <a:lstStyle/>
          <a:p>
            <a:pPr algn="l"/>
            <a:r>
              <a:rPr sz="1000" b="0" i="0">
                <a:solidFill>
                  <a:srgbClr val="6B7280"/>
                </a:solidFill>
                <a:latin typeface="Montserrat"/>
              </a:rPr>
              <a:t>·  Volume-based discounts</a:t>
            </a:r>
          </a:p>
        </p:txBody>
      </p:sp>
      <p:sp>
        <p:nvSpPr>
          <p:cNvPr id="35" name="TextBox 34"/>
          <p:cNvSpPr txBox="1"/>
          <p:nvPr/>
        </p:nvSpPr>
        <p:spPr>
          <a:xfrm>
            <a:off x="6181344" y="3511296"/>
            <a:ext cx="2560320" cy="301752"/>
          </a:xfrm>
          <a:prstGeom prst="rect">
            <a:avLst/>
          </a:prstGeom>
          <a:noFill/>
        </p:spPr>
        <p:txBody>
          <a:bodyPr wrap="square">
            <a:spAutoFit/>
          </a:bodyPr>
          <a:lstStyle/>
          <a:p>
            <a:pPr algn="l"/>
            <a:r>
              <a:rPr sz="1000" b="0" i="0">
                <a:solidFill>
                  <a:srgbClr val="6B7280"/>
                </a:solidFill>
                <a:latin typeface="Montserrat"/>
              </a:rPr>
              <a:t>·  Priority provider access</a:t>
            </a:r>
          </a:p>
        </p:txBody>
      </p:sp>
      <p:sp>
        <p:nvSpPr>
          <p:cNvPr id="36" name="TextBox 35"/>
          <p:cNvSpPr txBox="1"/>
          <p:nvPr/>
        </p:nvSpPr>
        <p:spPr>
          <a:xfrm>
            <a:off x="6181344" y="3831335"/>
            <a:ext cx="2560320" cy="301752"/>
          </a:xfrm>
          <a:prstGeom prst="rect">
            <a:avLst/>
          </a:prstGeom>
          <a:noFill/>
        </p:spPr>
        <p:txBody>
          <a:bodyPr wrap="square">
            <a:spAutoFit/>
          </a:bodyPr>
          <a:lstStyle/>
          <a:p>
            <a:pPr algn="l"/>
            <a:r>
              <a:rPr sz="1000" b="0" i="0">
                <a:solidFill>
                  <a:srgbClr val="6B7280"/>
                </a:solidFill>
                <a:latin typeface="Montserrat"/>
              </a:rPr>
              <a:t>·  Co-marketing opportunities</a:t>
            </a:r>
          </a:p>
        </p:txBody>
      </p:sp>
      <p:sp>
        <p:nvSpPr>
          <p:cNvPr id="37" name="TextBox 36"/>
          <p:cNvSpPr txBox="1"/>
          <p:nvPr/>
        </p:nvSpPr>
        <p:spPr>
          <a:xfrm>
            <a:off x="6181344" y="4151375"/>
            <a:ext cx="2560320" cy="301752"/>
          </a:xfrm>
          <a:prstGeom prst="rect">
            <a:avLst/>
          </a:prstGeom>
          <a:noFill/>
        </p:spPr>
        <p:txBody>
          <a:bodyPr wrap="square">
            <a:spAutoFit/>
          </a:bodyPr>
          <a:lstStyle/>
          <a:p>
            <a:pPr algn="l"/>
            <a:r>
              <a:rPr sz="1000" b="0" i="0">
                <a:solidFill>
                  <a:srgbClr val="6B7280"/>
                </a:solidFill>
                <a:latin typeface="Montserrat"/>
              </a:rPr>
              <a:t>·  White-glove onboarding</a:t>
            </a:r>
          </a:p>
        </p:txBody>
      </p:sp>
      <p:sp>
        <p:nvSpPr>
          <p:cNvPr id="38" name="TextBox 37"/>
          <p:cNvSpPr txBox="1"/>
          <p:nvPr/>
        </p:nvSpPr>
        <p:spPr>
          <a:xfrm>
            <a:off x="6163056" y="4498848"/>
            <a:ext cx="2578608" cy="292608"/>
          </a:xfrm>
          <a:prstGeom prst="rect">
            <a:avLst/>
          </a:prstGeom>
          <a:noFill/>
        </p:spPr>
        <p:txBody>
          <a:bodyPr wrap="square">
            <a:spAutoFit/>
          </a:bodyPr>
          <a:lstStyle/>
          <a:p>
            <a:pPr algn="l"/>
            <a:r>
              <a:rPr sz="900" b="0" i="1">
                <a:solidFill>
                  <a:srgbClr val="482AF6"/>
                </a:solidFill>
                <a:latin typeface="Montserrat"/>
              </a:rPr>
              <a:t>Built around your brand's volume and vertical</a:t>
            </a:r>
          </a:p>
        </p:txBody>
      </p:sp>
      <p:sp>
        <p:nvSpPr>
          <p:cNvPr id="39" name="TextBox 38"/>
          <p:cNvSpPr txBox="1"/>
          <p:nvPr/>
        </p:nvSpPr>
        <p:spPr>
          <a:xfrm>
            <a:off x="1371600" y="4846320"/>
            <a:ext cx="6400800" cy="228600"/>
          </a:xfrm>
          <a:prstGeom prst="rect">
            <a:avLst/>
          </a:prstGeom>
          <a:noFill/>
        </p:spPr>
        <p:txBody>
          <a:bodyPr wrap="square">
            <a:spAutoFit/>
          </a:bodyPr>
          <a:lstStyle/>
          <a:p>
            <a:pPr algn="ctr"/>
            <a:r>
              <a:rPr sz="1000" b="0" i="1">
                <a:solidFill>
                  <a:srgbClr val="6B7280"/>
                </a:solidFill>
                <a:latin typeface="Montserrat"/>
              </a:rPr>
              <a:t>Full pricing details: cloudhealth-pricing.lovable.app</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73152" cy="514350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3" name="Picture 2" descr="image-2-1.png"/>
          <p:cNvPicPr>
            <a:picLocks noChangeAspect="1"/>
          </p:cNvPicPr>
          <p:nvPr/>
        </p:nvPicPr>
        <p:blipFill>
          <a:blip r:embed="rId2"/>
          <a:stretch>
            <a:fillRect/>
          </a:stretch>
        </p:blipFill>
        <p:spPr>
          <a:xfrm>
            <a:off x="274320" y="274320"/>
            <a:ext cx="1645920" cy="215719"/>
          </a:xfrm>
          <a:prstGeom prst="rect">
            <a:avLst/>
          </a:prstGeom>
        </p:spPr>
      </p:pic>
      <p:sp>
        <p:nvSpPr>
          <p:cNvPr id="4" name="TextBox 3"/>
          <p:cNvSpPr txBox="1"/>
          <p:nvPr/>
        </p:nvSpPr>
        <p:spPr>
          <a:xfrm>
            <a:off x="274320" y="804672"/>
            <a:ext cx="8412480" cy="475488"/>
          </a:xfrm>
          <a:prstGeom prst="rect">
            <a:avLst/>
          </a:prstGeom>
          <a:noFill/>
        </p:spPr>
        <p:txBody>
          <a:bodyPr wrap="square">
            <a:spAutoFit/>
          </a:bodyPr>
          <a:lstStyle/>
          <a:p>
            <a:pPr algn="l"/>
            <a:r>
              <a:rPr sz="2800" b="1" i="0">
                <a:solidFill>
                  <a:srgbClr val="1A1032"/>
                </a:solidFill>
                <a:latin typeface="Montserrat"/>
              </a:rPr>
              <a:t>Why CloudHealth?</a:t>
            </a:r>
          </a:p>
        </p:txBody>
      </p:sp>
      <p:sp>
        <p:nvSpPr>
          <p:cNvPr id="5" name="Rectangle 4"/>
          <p:cNvSpPr/>
          <p:nvPr/>
        </p:nvSpPr>
        <p:spPr>
          <a:xfrm>
            <a:off x="274320" y="1389888"/>
            <a:ext cx="2441448" cy="41148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384048" y="1444752"/>
            <a:ext cx="2286000" cy="320040"/>
          </a:xfrm>
          <a:prstGeom prst="rect">
            <a:avLst/>
          </a:prstGeom>
          <a:noFill/>
        </p:spPr>
        <p:txBody>
          <a:bodyPr wrap="square">
            <a:spAutoFit/>
          </a:bodyPr>
          <a:lstStyle/>
          <a:p>
            <a:pPr algn="l"/>
            <a:r>
              <a:rPr sz="1150" b="1" i="0">
                <a:solidFill>
                  <a:srgbClr val="FFFFFF"/>
                </a:solidFill>
                <a:latin typeface="Montserrat"/>
              </a:rPr>
              <a:t/>
            </a:r>
          </a:p>
        </p:txBody>
      </p:sp>
      <p:sp>
        <p:nvSpPr>
          <p:cNvPr id="7" name="Rectangle 6"/>
          <p:cNvSpPr/>
          <p:nvPr/>
        </p:nvSpPr>
        <p:spPr>
          <a:xfrm>
            <a:off x="2834640" y="1389888"/>
            <a:ext cx="2651760" cy="41148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2944368" y="1444752"/>
            <a:ext cx="2496312" cy="320040"/>
          </a:xfrm>
          <a:prstGeom prst="rect">
            <a:avLst/>
          </a:prstGeom>
          <a:noFill/>
        </p:spPr>
        <p:txBody>
          <a:bodyPr wrap="square">
            <a:spAutoFit/>
          </a:bodyPr>
          <a:lstStyle/>
          <a:p>
            <a:pPr algn="ctr"/>
            <a:r>
              <a:rPr sz="1150" b="1" i="0">
                <a:solidFill>
                  <a:srgbClr val="FFFFFF"/>
                </a:solidFill>
                <a:latin typeface="Montserrat"/>
              </a:rPr>
              <a:t>DIY Stack</a:t>
            </a:r>
          </a:p>
        </p:txBody>
      </p:sp>
      <p:sp>
        <p:nvSpPr>
          <p:cNvPr id="9" name="Rectangle 8"/>
          <p:cNvSpPr/>
          <p:nvPr/>
        </p:nvSpPr>
        <p:spPr>
          <a:xfrm>
            <a:off x="5650992" y="1389888"/>
            <a:ext cx="3200400" cy="411480"/>
          </a:xfrm>
          <a:prstGeom prst="rect">
            <a:avLst/>
          </a:prstGeom>
          <a:solidFill>
            <a:srgbClr val="482AF6"/>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5760720" y="1444752"/>
            <a:ext cx="3044951" cy="320040"/>
          </a:xfrm>
          <a:prstGeom prst="rect">
            <a:avLst/>
          </a:prstGeom>
          <a:noFill/>
        </p:spPr>
        <p:txBody>
          <a:bodyPr wrap="square">
            <a:spAutoFit/>
          </a:bodyPr>
          <a:lstStyle/>
          <a:p>
            <a:pPr algn="ctr"/>
            <a:r>
              <a:rPr sz="1150" b="1" i="0">
                <a:solidFill>
                  <a:srgbClr val="FFFFFF"/>
                </a:solidFill>
                <a:latin typeface="Montserrat"/>
              </a:rPr>
              <a:t>CloudHealth</a:t>
            </a:r>
          </a:p>
        </p:txBody>
      </p:sp>
      <p:sp>
        <p:nvSpPr>
          <p:cNvPr id="11" name="Rectangle 10"/>
          <p:cNvSpPr/>
          <p:nvPr/>
        </p:nvSpPr>
        <p:spPr>
          <a:xfrm>
            <a:off x="274320" y="1801368"/>
            <a:ext cx="2441448"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84048" y="1856231"/>
            <a:ext cx="2286000" cy="320040"/>
          </a:xfrm>
          <a:prstGeom prst="rect">
            <a:avLst/>
          </a:prstGeom>
          <a:noFill/>
        </p:spPr>
        <p:txBody>
          <a:bodyPr wrap="square">
            <a:spAutoFit/>
          </a:bodyPr>
          <a:lstStyle/>
          <a:p>
            <a:pPr algn="l"/>
            <a:r>
              <a:rPr sz="1150" b="1" i="0">
                <a:solidFill>
                  <a:srgbClr val="1A1032"/>
                </a:solidFill>
                <a:latin typeface="Montserrat"/>
              </a:rPr>
              <a:t>Time to Launch</a:t>
            </a:r>
          </a:p>
        </p:txBody>
      </p:sp>
      <p:sp>
        <p:nvSpPr>
          <p:cNvPr id="13" name="Rectangle 12"/>
          <p:cNvSpPr/>
          <p:nvPr/>
        </p:nvSpPr>
        <p:spPr>
          <a:xfrm>
            <a:off x="2834640" y="1801368"/>
            <a:ext cx="265176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2944368" y="1856231"/>
            <a:ext cx="2496312" cy="320040"/>
          </a:xfrm>
          <a:prstGeom prst="rect">
            <a:avLst/>
          </a:prstGeom>
          <a:noFill/>
        </p:spPr>
        <p:txBody>
          <a:bodyPr wrap="square">
            <a:spAutoFit/>
          </a:bodyPr>
          <a:lstStyle/>
          <a:p>
            <a:pPr algn="ctr"/>
            <a:r>
              <a:rPr sz="1150" b="0" i="0">
                <a:solidFill>
                  <a:srgbClr val="1A1032"/>
                </a:solidFill>
                <a:latin typeface="Montserrat"/>
              </a:rPr>
              <a:t>6 – 18 months</a:t>
            </a:r>
          </a:p>
        </p:txBody>
      </p:sp>
      <p:sp>
        <p:nvSpPr>
          <p:cNvPr id="15" name="Rectangle 14"/>
          <p:cNvSpPr/>
          <p:nvPr/>
        </p:nvSpPr>
        <p:spPr>
          <a:xfrm>
            <a:off x="5650992" y="1801368"/>
            <a:ext cx="3200400" cy="411480"/>
          </a:xfrm>
          <a:prstGeom prst="rect">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5760720" y="1856231"/>
            <a:ext cx="3044951" cy="320040"/>
          </a:xfrm>
          <a:prstGeom prst="rect">
            <a:avLst/>
          </a:prstGeom>
          <a:noFill/>
        </p:spPr>
        <p:txBody>
          <a:bodyPr wrap="square">
            <a:spAutoFit/>
          </a:bodyPr>
          <a:lstStyle/>
          <a:p>
            <a:pPr algn="ctr"/>
            <a:r>
              <a:rPr sz="1150" b="0" i="0">
                <a:solidFill>
                  <a:srgbClr val="482AF6"/>
                </a:solidFill>
                <a:latin typeface="Montserrat"/>
              </a:rPr>
              <a:t>2 – 6 weeks</a:t>
            </a:r>
          </a:p>
        </p:txBody>
      </p:sp>
      <p:sp>
        <p:nvSpPr>
          <p:cNvPr id="17" name="Rectangle 16"/>
          <p:cNvSpPr/>
          <p:nvPr/>
        </p:nvSpPr>
        <p:spPr>
          <a:xfrm>
            <a:off x="274320" y="2212848"/>
            <a:ext cx="2441448" cy="411480"/>
          </a:xfrm>
          <a:prstGeom prst="rect">
            <a:avLst/>
          </a:prstGeom>
          <a:solidFill>
            <a:srgbClr val="F9F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384048" y="2267712"/>
            <a:ext cx="2286000" cy="320040"/>
          </a:xfrm>
          <a:prstGeom prst="rect">
            <a:avLst/>
          </a:prstGeom>
          <a:noFill/>
        </p:spPr>
        <p:txBody>
          <a:bodyPr wrap="square">
            <a:spAutoFit/>
          </a:bodyPr>
          <a:lstStyle/>
          <a:p>
            <a:pPr algn="l"/>
            <a:r>
              <a:rPr sz="1150" b="1" i="0">
                <a:solidFill>
                  <a:srgbClr val="1A1032"/>
                </a:solidFill>
                <a:latin typeface="Montserrat"/>
              </a:rPr>
              <a:t>Tools Required</a:t>
            </a:r>
          </a:p>
        </p:txBody>
      </p:sp>
      <p:sp>
        <p:nvSpPr>
          <p:cNvPr id="19" name="Rectangle 18"/>
          <p:cNvSpPr/>
          <p:nvPr/>
        </p:nvSpPr>
        <p:spPr>
          <a:xfrm>
            <a:off x="2834640" y="2212848"/>
            <a:ext cx="2651760" cy="411480"/>
          </a:xfrm>
          <a:prstGeom prst="rect">
            <a:avLst/>
          </a:prstGeom>
          <a:solidFill>
            <a:srgbClr val="F9F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2944368" y="2267712"/>
            <a:ext cx="2496312" cy="320040"/>
          </a:xfrm>
          <a:prstGeom prst="rect">
            <a:avLst/>
          </a:prstGeom>
          <a:noFill/>
        </p:spPr>
        <p:txBody>
          <a:bodyPr wrap="square">
            <a:spAutoFit/>
          </a:bodyPr>
          <a:lstStyle/>
          <a:p>
            <a:pPr algn="ctr"/>
            <a:r>
              <a:rPr sz="1150" b="0" i="0">
                <a:solidFill>
                  <a:srgbClr val="1A1032"/>
                </a:solidFill>
                <a:latin typeface="Montserrat"/>
              </a:rPr>
              <a:t>10 – 15 vendors</a:t>
            </a:r>
          </a:p>
        </p:txBody>
      </p:sp>
      <p:sp>
        <p:nvSpPr>
          <p:cNvPr id="21" name="Rectangle 20"/>
          <p:cNvSpPr/>
          <p:nvPr/>
        </p:nvSpPr>
        <p:spPr>
          <a:xfrm>
            <a:off x="5650992" y="2212848"/>
            <a:ext cx="3200400" cy="411480"/>
          </a:xfrm>
          <a:prstGeom prst="rect">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5760720" y="2267712"/>
            <a:ext cx="3044951" cy="320040"/>
          </a:xfrm>
          <a:prstGeom prst="rect">
            <a:avLst/>
          </a:prstGeom>
          <a:noFill/>
        </p:spPr>
        <p:txBody>
          <a:bodyPr wrap="square">
            <a:spAutoFit/>
          </a:bodyPr>
          <a:lstStyle/>
          <a:p>
            <a:pPr algn="ctr"/>
            <a:r>
              <a:rPr sz="1150" b="0" i="0">
                <a:solidFill>
                  <a:srgbClr val="482AF6"/>
                </a:solidFill>
                <a:latin typeface="Montserrat"/>
              </a:rPr>
              <a:t>1 platform</a:t>
            </a:r>
          </a:p>
        </p:txBody>
      </p:sp>
      <p:sp>
        <p:nvSpPr>
          <p:cNvPr id="23" name="Rectangle 22"/>
          <p:cNvSpPr/>
          <p:nvPr/>
        </p:nvSpPr>
        <p:spPr>
          <a:xfrm>
            <a:off x="274320" y="2624328"/>
            <a:ext cx="2441448"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384048" y="2679192"/>
            <a:ext cx="2286000" cy="320040"/>
          </a:xfrm>
          <a:prstGeom prst="rect">
            <a:avLst/>
          </a:prstGeom>
          <a:noFill/>
        </p:spPr>
        <p:txBody>
          <a:bodyPr wrap="square">
            <a:spAutoFit/>
          </a:bodyPr>
          <a:lstStyle/>
          <a:p>
            <a:pPr algn="l"/>
            <a:r>
              <a:rPr sz="1150" b="1" i="0">
                <a:solidFill>
                  <a:srgbClr val="1A1032"/>
                </a:solidFill>
                <a:latin typeface="Montserrat"/>
              </a:rPr>
              <a:t>HIPAA Setup</a:t>
            </a:r>
          </a:p>
        </p:txBody>
      </p:sp>
      <p:sp>
        <p:nvSpPr>
          <p:cNvPr id="25" name="Rectangle 24"/>
          <p:cNvSpPr/>
          <p:nvPr/>
        </p:nvSpPr>
        <p:spPr>
          <a:xfrm>
            <a:off x="2834640" y="2624328"/>
            <a:ext cx="265176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2944368" y="2679192"/>
            <a:ext cx="2496312" cy="320040"/>
          </a:xfrm>
          <a:prstGeom prst="rect">
            <a:avLst/>
          </a:prstGeom>
          <a:noFill/>
        </p:spPr>
        <p:txBody>
          <a:bodyPr wrap="square">
            <a:spAutoFit/>
          </a:bodyPr>
          <a:lstStyle/>
          <a:p>
            <a:pPr algn="ctr"/>
            <a:r>
              <a:rPr sz="1150" b="0" i="0">
                <a:solidFill>
                  <a:srgbClr val="1A1032"/>
                </a:solidFill>
                <a:latin typeface="Montserrat"/>
              </a:rPr>
              <a:t>Lawyers + dev work</a:t>
            </a:r>
          </a:p>
        </p:txBody>
      </p:sp>
      <p:sp>
        <p:nvSpPr>
          <p:cNvPr id="27" name="Rectangle 26"/>
          <p:cNvSpPr/>
          <p:nvPr/>
        </p:nvSpPr>
        <p:spPr>
          <a:xfrm>
            <a:off x="5650992" y="2624328"/>
            <a:ext cx="3200400" cy="411480"/>
          </a:xfrm>
          <a:prstGeom prst="rect">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5760720" y="2679192"/>
            <a:ext cx="3044951" cy="320040"/>
          </a:xfrm>
          <a:prstGeom prst="rect">
            <a:avLst/>
          </a:prstGeom>
          <a:noFill/>
        </p:spPr>
        <p:txBody>
          <a:bodyPr wrap="square">
            <a:spAutoFit/>
          </a:bodyPr>
          <a:lstStyle/>
          <a:p>
            <a:pPr algn="ctr"/>
            <a:r>
              <a:rPr sz="1150" b="0" i="0">
                <a:solidFill>
                  <a:srgbClr val="482AF6"/>
                </a:solidFill>
                <a:latin typeface="Montserrat"/>
              </a:rPr>
              <a:t>Built in — day one</a:t>
            </a:r>
          </a:p>
        </p:txBody>
      </p:sp>
      <p:sp>
        <p:nvSpPr>
          <p:cNvPr id="29" name="Rectangle 28"/>
          <p:cNvSpPr/>
          <p:nvPr/>
        </p:nvSpPr>
        <p:spPr>
          <a:xfrm>
            <a:off x="274320" y="3035808"/>
            <a:ext cx="2441448" cy="411480"/>
          </a:xfrm>
          <a:prstGeom prst="rect">
            <a:avLst/>
          </a:prstGeom>
          <a:solidFill>
            <a:srgbClr val="F9F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384048" y="3090672"/>
            <a:ext cx="2286000" cy="320040"/>
          </a:xfrm>
          <a:prstGeom prst="rect">
            <a:avLst/>
          </a:prstGeom>
          <a:noFill/>
        </p:spPr>
        <p:txBody>
          <a:bodyPr wrap="square">
            <a:spAutoFit/>
          </a:bodyPr>
          <a:lstStyle/>
          <a:p>
            <a:pPr algn="l"/>
            <a:r>
              <a:rPr sz="1150" b="1" i="0">
                <a:solidFill>
                  <a:srgbClr val="1A1032"/>
                </a:solidFill>
                <a:latin typeface="Montserrat"/>
              </a:rPr>
              <a:t>Provider Access</a:t>
            </a:r>
          </a:p>
        </p:txBody>
      </p:sp>
      <p:sp>
        <p:nvSpPr>
          <p:cNvPr id="31" name="Rectangle 30"/>
          <p:cNvSpPr/>
          <p:nvPr/>
        </p:nvSpPr>
        <p:spPr>
          <a:xfrm>
            <a:off x="2834640" y="3035808"/>
            <a:ext cx="2651760" cy="411480"/>
          </a:xfrm>
          <a:prstGeom prst="rect">
            <a:avLst/>
          </a:prstGeom>
          <a:solidFill>
            <a:srgbClr val="F9F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2944368" y="3090672"/>
            <a:ext cx="2496312" cy="320040"/>
          </a:xfrm>
          <a:prstGeom prst="rect">
            <a:avLst/>
          </a:prstGeom>
          <a:noFill/>
        </p:spPr>
        <p:txBody>
          <a:bodyPr wrap="square">
            <a:spAutoFit/>
          </a:bodyPr>
          <a:lstStyle/>
          <a:p>
            <a:pPr algn="ctr"/>
            <a:r>
              <a:rPr sz="1150" b="0" i="0">
                <a:solidFill>
                  <a:srgbClr val="1A1032"/>
                </a:solidFill>
                <a:latin typeface="Montserrat"/>
              </a:rPr>
              <a:t>Self-sourced</a:t>
            </a:r>
          </a:p>
        </p:txBody>
      </p:sp>
      <p:sp>
        <p:nvSpPr>
          <p:cNvPr id="33" name="Rectangle 32"/>
          <p:cNvSpPr/>
          <p:nvPr/>
        </p:nvSpPr>
        <p:spPr>
          <a:xfrm>
            <a:off x="5650992" y="3035808"/>
            <a:ext cx="3200400" cy="411480"/>
          </a:xfrm>
          <a:prstGeom prst="rect">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TextBox 33"/>
          <p:cNvSpPr txBox="1"/>
          <p:nvPr/>
        </p:nvSpPr>
        <p:spPr>
          <a:xfrm>
            <a:off x="5760720" y="3090672"/>
            <a:ext cx="3044951" cy="320040"/>
          </a:xfrm>
          <a:prstGeom prst="rect">
            <a:avLst/>
          </a:prstGeom>
          <a:noFill/>
        </p:spPr>
        <p:txBody>
          <a:bodyPr wrap="square">
            <a:spAutoFit/>
          </a:bodyPr>
          <a:lstStyle/>
          <a:p>
            <a:pPr algn="ctr"/>
            <a:r>
              <a:rPr sz="1150" b="0" i="0">
                <a:solidFill>
                  <a:srgbClr val="482AF6"/>
                </a:solidFill>
                <a:latin typeface="Montserrat"/>
              </a:rPr>
              <a:t>On-demand network</a:t>
            </a:r>
          </a:p>
        </p:txBody>
      </p:sp>
      <p:sp>
        <p:nvSpPr>
          <p:cNvPr id="35" name="Rectangle 34"/>
          <p:cNvSpPr/>
          <p:nvPr/>
        </p:nvSpPr>
        <p:spPr>
          <a:xfrm>
            <a:off x="274320" y="3447288"/>
            <a:ext cx="2441448"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384048" y="3502152"/>
            <a:ext cx="2286000" cy="320040"/>
          </a:xfrm>
          <a:prstGeom prst="rect">
            <a:avLst/>
          </a:prstGeom>
          <a:noFill/>
        </p:spPr>
        <p:txBody>
          <a:bodyPr wrap="square">
            <a:spAutoFit/>
          </a:bodyPr>
          <a:lstStyle/>
          <a:p>
            <a:pPr algn="l"/>
            <a:r>
              <a:rPr sz="1150" b="1" i="0">
                <a:solidFill>
                  <a:srgbClr val="1A1032"/>
                </a:solidFill>
                <a:latin typeface="Montserrat"/>
              </a:rPr>
              <a:t>Pharmacy Partners</a:t>
            </a:r>
          </a:p>
        </p:txBody>
      </p:sp>
      <p:sp>
        <p:nvSpPr>
          <p:cNvPr id="37" name="Rectangle 36"/>
          <p:cNvSpPr/>
          <p:nvPr/>
        </p:nvSpPr>
        <p:spPr>
          <a:xfrm>
            <a:off x="2834640" y="3447288"/>
            <a:ext cx="265176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2944368" y="3502152"/>
            <a:ext cx="2496312" cy="320040"/>
          </a:xfrm>
          <a:prstGeom prst="rect">
            <a:avLst/>
          </a:prstGeom>
          <a:noFill/>
        </p:spPr>
        <p:txBody>
          <a:bodyPr wrap="square">
            <a:spAutoFit/>
          </a:bodyPr>
          <a:lstStyle/>
          <a:p>
            <a:pPr algn="ctr"/>
            <a:r>
              <a:rPr sz="1150" b="0" i="0">
                <a:solidFill>
                  <a:srgbClr val="1A1032"/>
                </a:solidFill>
                <a:latin typeface="Montserrat"/>
              </a:rPr>
              <a:t>Self-negotiated</a:t>
            </a:r>
          </a:p>
        </p:txBody>
      </p:sp>
      <p:sp>
        <p:nvSpPr>
          <p:cNvPr id="39" name="Rectangle 38"/>
          <p:cNvSpPr/>
          <p:nvPr/>
        </p:nvSpPr>
        <p:spPr>
          <a:xfrm>
            <a:off x="5650992" y="3447288"/>
            <a:ext cx="3200400" cy="411480"/>
          </a:xfrm>
          <a:prstGeom prst="rect">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0" name="TextBox 39"/>
          <p:cNvSpPr txBox="1"/>
          <p:nvPr/>
        </p:nvSpPr>
        <p:spPr>
          <a:xfrm>
            <a:off x="5760720" y="3502152"/>
            <a:ext cx="3044951" cy="320040"/>
          </a:xfrm>
          <a:prstGeom prst="rect">
            <a:avLst/>
          </a:prstGeom>
          <a:noFill/>
        </p:spPr>
        <p:txBody>
          <a:bodyPr wrap="square">
            <a:spAutoFit/>
          </a:bodyPr>
          <a:lstStyle/>
          <a:p>
            <a:pPr algn="ctr"/>
            <a:r>
              <a:rPr sz="1150" b="0" i="0">
                <a:solidFill>
                  <a:srgbClr val="482AF6"/>
                </a:solidFill>
                <a:latin typeface="Montserrat"/>
              </a:rPr>
              <a:t>Pre-integrated</a:t>
            </a:r>
          </a:p>
        </p:txBody>
      </p:sp>
      <p:sp>
        <p:nvSpPr>
          <p:cNvPr id="41" name="Rectangle 40"/>
          <p:cNvSpPr/>
          <p:nvPr/>
        </p:nvSpPr>
        <p:spPr>
          <a:xfrm>
            <a:off x="274320" y="3858768"/>
            <a:ext cx="2441448" cy="411480"/>
          </a:xfrm>
          <a:prstGeom prst="rect">
            <a:avLst/>
          </a:prstGeom>
          <a:solidFill>
            <a:srgbClr val="F9F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384048" y="3913632"/>
            <a:ext cx="2286000" cy="320040"/>
          </a:xfrm>
          <a:prstGeom prst="rect">
            <a:avLst/>
          </a:prstGeom>
          <a:noFill/>
        </p:spPr>
        <p:txBody>
          <a:bodyPr wrap="square">
            <a:spAutoFit/>
          </a:bodyPr>
          <a:lstStyle/>
          <a:p>
            <a:pPr algn="l"/>
            <a:r>
              <a:rPr sz="1150" b="1" i="0">
                <a:solidFill>
                  <a:srgbClr val="1A1032"/>
                </a:solidFill>
                <a:latin typeface="Montserrat"/>
              </a:rPr>
              <a:t>Analytics</a:t>
            </a:r>
          </a:p>
        </p:txBody>
      </p:sp>
      <p:sp>
        <p:nvSpPr>
          <p:cNvPr id="43" name="Rectangle 42"/>
          <p:cNvSpPr/>
          <p:nvPr/>
        </p:nvSpPr>
        <p:spPr>
          <a:xfrm>
            <a:off x="2834640" y="3858768"/>
            <a:ext cx="2651760" cy="411480"/>
          </a:xfrm>
          <a:prstGeom prst="rect">
            <a:avLst/>
          </a:prstGeom>
          <a:solidFill>
            <a:srgbClr val="F9F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4" name="TextBox 43"/>
          <p:cNvSpPr txBox="1"/>
          <p:nvPr/>
        </p:nvSpPr>
        <p:spPr>
          <a:xfrm>
            <a:off x="2944368" y="3913632"/>
            <a:ext cx="2496312" cy="320040"/>
          </a:xfrm>
          <a:prstGeom prst="rect">
            <a:avLst/>
          </a:prstGeom>
          <a:noFill/>
        </p:spPr>
        <p:txBody>
          <a:bodyPr wrap="square">
            <a:spAutoFit/>
          </a:bodyPr>
          <a:lstStyle/>
          <a:p>
            <a:pPr algn="ctr"/>
            <a:r>
              <a:rPr sz="1150" b="0" i="0">
                <a:solidFill>
                  <a:srgbClr val="1A1032"/>
                </a:solidFill>
                <a:latin typeface="Montserrat"/>
              </a:rPr>
              <a:t>Manual / Looker</a:t>
            </a:r>
          </a:p>
        </p:txBody>
      </p:sp>
      <p:sp>
        <p:nvSpPr>
          <p:cNvPr id="45" name="Rectangle 44"/>
          <p:cNvSpPr/>
          <p:nvPr/>
        </p:nvSpPr>
        <p:spPr>
          <a:xfrm>
            <a:off x="5650992" y="3858768"/>
            <a:ext cx="3200400" cy="411480"/>
          </a:xfrm>
          <a:prstGeom prst="rect">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6" name="TextBox 45"/>
          <p:cNvSpPr txBox="1"/>
          <p:nvPr/>
        </p:nvSpPr>
        <p:spPr>
          <a:xfrm>
            <a:off x="5760720" y="3913632"/>
            <a:ext cx="3044951" cy="320040"/>
          </a:xfrm>
          <a:prstGeom prst="rect">
            <a:avLst/>
          </a:prstGeom>
          <a:noFill/>
        </p:spPr>
        <p:txBody>
          <a:bodyPr wrap="square">
            <a:spAutoFit/>
          </a:bodyPr>
          <a:lstStyle/>
          <a:p>
            <a:pPr algn="ctr"/>
            <a:r>
              <a:rPr sz="1150" b="0" i="0">
                <a:solidFill>
                  <a:srgbClr val="482AF6"/>
                </a:solidFill>
                <a:latin typeface="Montserrat"/>
              </a:rPr>
              <a:t>Real-time dashboard</a:t>
            </a:r>
          </a:p>
        </p:txBody>
      </p:sp>
      <p:sp>
        <p:nvSpPr>
          <p:cNvPr id="47" name="Rectangle 46"/>
          <p:cNvSpPr/>
          <p:nvPr/>
        </p:nvSpPr>
        <p:spPr>
          <a:xfrm>
            <a:off x="274320" y="4270248"/>
            <a:ext cx="2441448"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384048" y="4325112"/>
            <a:ext cx="2286000" cy="320040"/>
          </a:xfrm>
          <a:prstGeom prst="rect">
            <a:avLst/>
          </a:prstGeom>
          <a:noFill/>
        </p:spPr>
        <p:txBody>
          <a:bodyPr wrap="square">
            <a:spAutoFit/>
          </a:bodyPr>
          <a:lstStyle/>
          <a:p>
            <a:pPr algn="l"/>
            <a:r>
              <a:rPr sz="1150" b="1" i="0">
                <a:solidFill>
                  <a:srgbClr val="1A1032"/>
                </a:solidFill>
                <a:latin typeface="Montserrat"/>
              </a:rPr>
              <a:t>Patient Messaging</a:t>
            </a:r>
          </a:p>
        </p:txBody>
      </p:sp>
      <p:sp>
        <p:nvSpPr>
          <p:cNvPr id="49" name="Rectangle 48"/>
          <p:cNvSpPr/>
          <p:nvPr/>
        </p:nvSpPr>
        <p:spPr>
          <a:xfrm>
            <a:off x="2834640" y="4270248"/>
            <a:ext cx="2651760" cy="41148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0" name="TextBox 49"/>
          <p:cNvSpPr txBox="1"/>
          <p:nvPr/>
        </p:nvSpPr>
        <p:spPr>
          <a:xfrm>
            <a:off x="2944368" y="4325112"/>
            <a:ext cx="2496312" cy="320040"/>
          </a:xfrm>
          <a:prstGeom prst="rect">
            <a:avLst/>
          </a:prstGeom>
          <a:noFill/>
        </p:spPr>
        <p:txBody>
          <a:bodyPr wrap="square">
            <a:spAutoFit/>
          </a:bodyPr>
          <a:lstStyle/>
          <a:p>
            <a:pPr algn="ctr"/>
            <a:r>
              <a:rPr sz="1150" b="0" i="0">
                <a:solidFill>
                  <a:srgbClr val="1A1032"/>
                </a:solidFill>
                <a:latin typeface="Montserrat"/>
              </a:rPr>
              <a:t>Third-party app</a:t>
            </a:r>
          </a:p>
        </p:txBody>
      </p:sp>
      <p:sp>
        <p:nvSpPr>
          <p:cNvPr id="51" name="Rectangle 50"/>
          <p:cNvSpPr/>
          <p:nvPr/>
        </p:nvSpPr>
        <p:spPr>
          <a:xfrm>
            <a:off x="5650992" y="4270248"/>
            <a:ext cx="3200400" cy="411480"/>
          </a:xfrm>
          <a:prstGeom prst="rect">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TextBox 51"/>
          <p:cNvSpPr txBox="1"/>
          <p:nvPr/>
        </p:nvSpPr>
        <p:spPr>
          <a:xfrm>
            <a:off x="5760720" y="4325112"/>
            <a:ext cx="3044951" cy="320040"/>
          </a:xfrm>
          <a:prstGeom prst="rect">
            <a:avLst/>
          </a:prstGeom>
          <a:noFill/>
        </p:spPr>
        <p:txBody>
          <a:bodyPr wrap="square">
            <a:spAutoFit/>
          </a:bodyPr>
          <a:lstStyle/>
          <a:p>
            <a:pPr algn="ctr"/>
            <a:r>
              <a:rPr sz="1150" b="0" i="0">
                <a:solidFill>
                  <a:srgbClr val="482AF6"/>
                </a:solidFill>
                <a:latin typeface="Montserrat"/>
              </a:rPr>
              <a:t>Native, HIPAA-safe</a:t>
            </a:r>
          </a:p>
        </p:txBody>
      </p:sp>
      <p:sp>
        <p:nvSpPr>
          <p:cNvPr id="53" name="Rectangle 52"/>
          <p:cNvSpPr/>
          <p:nvPr/>
        </p:nvSpPr>
        <p:spPr>
          <a:xfrm>
            <a:off x="274320" y="4681728"/>
            <a:ext cx="2441448" cy="411480"/>
          </a:xfrm>
          <a:prstGeom prst="rect">
            <a:avLst/>
          </a:prstGeom>
          <a:solidFill>
            <a:srgbClr val="F9F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TextBox 53"/>
          <p:cNvSpPr txBox="1"/>
          <p:nvPr/>
        </p:nvSpPr>
        <p:spPr>
          <a:xfrm>
            <a:off x="384048" y="4736592"/>
            <a:ext cx="2286000" cy="320040"/>
          </a:xfrm>
          <a:prstGeom prst="rect">
            <a:avLst/>
          </a:prstGeom>
          <a:noFill/>
        </p:spPr>
        <p:txBody>
          <a:bodyPr wrap="square">
            <a:spAutoFit/>
          </a:bodyPr>
          <a:lstStyle/>
          <a:p>
            <a:pPr algn="l"/>
            <a:r>
              <a:rPr sz="1150" b="1" i="0">
                <a:solidFill>
                  <a:srgbClr val="1A1032"/>
                </a:solidFill>
                <a:latin typeface="Montserrat"/>
              </a:rPr>
              <a:t>Account Manager</a:t>
            </a:r>
          </a:p>
        </p:txBody>
      </p:sp>
      <p:sp>
        <p:nvSpPr>
          <p:cNvPr id="55" name="Rectangle 54"/>
          <p:cNvSpPr/>
          <p:nvPr/>
        </p:nvSpPr>
        <p:spPr>
          <a:xfrm>
            <a:off x="2834640" y="4681728"/>
            <a:ext cx="2651760" cy="411480"/>
          </a:xfrm>
          <a:prstGeom prst="rect">
            <a:avLst/>
          </a:prstGeom>
          <a:solidFill>
            <a:srgbClr val="F9F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6" name="TextBox 55"/>
          <p:cNvSpPr txBox="1"/>
          <p:nvPr/>
        </p:nvSpPr>
        <p:spPr>
          <a:xfrm>
            <a:off x="2944368" y="4736592"/>
            <a:ext cx="2496312" cy="320040"/>
          </a:xfrm>
          <a:prstGeom prst="rect">
            <a:avLst/>
          </a:prstGeom>
          <a:noFill/>
        </p:spPr>
        <p:txBody>
          <a:bodyPr wrap="square">
            <a:spAutoFit/>
          </a:bodyPr>
          <a:lstStyle/>
          <a:p>
            <a:pPr algn="ctr"/>
            <a:r>
              <a:rPr sz="1150" b="0" i="0">
                <a:solidFill>
                  <a:srgbClr val="1A1032"/>
                </a:solidFill>
                <a:latin typeface="Montserrat"/>
              </a:rPr>
              <a:t>None</a:t>
            </a:r>
          </a:p>
        </p:txBody>
      </p:sp>
      <p:sp>
        <p:nvSpPr>
          <p:cNvPr id="57" name="Rectangle 56"/>
          <p:cNvSpPr/>
          <p:nvPr/>
        </p:nvSpPr>
        <p:spPr>
          <a:xfrm>
            <a:off x="5650992" y="4681728"/>
            <a:ext cx="3200400" cy="411480"/>
          </a:xfrm>
          <a:prstGeom prst="rect">
            <a:avLst/>
          </a:prstGeom>
          <a:solidFill>
            <a:srgbClr val="EDE9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TextBox 57"/>
          <p:cNvSpPr txBox="1"/>
          <p:nvPr/>
        </p:nvSpPr>
        <p:spPr>
          <a:xfrm>
            <a:off x="5760720" y="4736592"/>
            <a:ext cx="3044951" cy="320040"/>
          </a:xfrm>
          <a:prstGeom prst="rect">
            <a:avLst/>
          </a:prstGeom>
          <a:noFill/>
        </p:spPr>
        <p:txBody>
          <a:bodyPr wrap="square">
            <a:spAutoFit/>
          </a:bodyPr>
          <a:lstStyle/>
          <a:p>
            <a:pPr algn="ctr"/>
            <a:r>
              <a:rPr sz="1150" b="0" i="0">
                <a:solidFill>
                  <a:srgbClr val="482AF6"/>
                </a:solidFill>
                <a:latin typeface="Montserrat"/>
              </a:rPr>
              <a:t>Dedicated CloudHealth AM</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482AF6"/>
        </a:solidFill>
        <a:effectLst/>
      </p:bgPr>
    </p:bg>
    <p:spTree>
      <p:nvGrpSpPr>
        <p:cNvPr id="1" name=""/>
        <p:cNvGrpSpPr/>
        <p:nvPr/>
      </p:nvGrpSpPr>
      <p:grpSpPr/>
      <p:sp>
        <p:nvSpPr>
          <p:cNvPr id="2" name="Rectangle 1"/>
          <p:cNvSpPr/>
          <p:nvPr/>
        </p:nvSpPr>
        <p:spPr>
          <a:xfrm>
            <a:off x="8238744" y="444581"/>
            <a:ext cx="530352" cy="116677"/>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8445581" y="237744"/>
            <a:ext cx="116677" cy="530352"/>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Rectangle 3"/>
          <p:cNvSpPr/>
          <p:nvPr/>
        </p:nvSpPr>
        <p:spPr>
          <a:xfrm>
            <a:off x="420624" y="4533778"/>
            <a:ext cx="347472" cy="76443"/>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Rectangle 4"/>
          <p:cNvSpPr/>
          <p:nvPr/>
        </p:nvSpPr>
        <p:spPr>
          <a:xfrm>
            <a:off x="556138" y="4398264"/>
            <a:ext cx="76443" cy="347472"/>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4503420" y="230886"/>
            <a:ext cx="228600" cy="50292"/>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4592574" y="141732"/>
            <a:ext cx="50292" cy="228600"/>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8709660" y="4363974"/>
            <a:ext cx="228600" cy="50292"/>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8798814" y="4274820"/>
            <a:ext cx="50292" cy="228600"/>
          </a:xfrm>
          <a:prstGeom prst="rect">
            <a:avLst/>
          </a:prstGeom>
          <a:solidFill>
            <a:srgbClr val="7B5CF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0" name="Picture 9" descr="image-1-1.png"/>
          <p:cNvPicPr>
            <a:picLocks noChangeAspect="1"/>
          </p:cNvPicPr>
          <p:nvPr/>
        </p:nvPicPr>
        <p:blipFill>
          <a:blip r:embed="rId2"/>
          <a:stretch>
            <a:fillRect/>
          </a:stretch>
        </p:blipFill>
        <p:spPr>
          <a:xfrm>
            <a:off x="411480" y="292608"/>
            <a:ext cx="1645920" cy="215719"/>
          </a:xfrm>
          <a:prstGeom prst="rect">
            <a:avLst/>
          </a:prstGeom>
        </p:spPr>
      </p:pic>
      <p:sp>
        <p:nvSpPr>
          <p:cNvPr id="11" name="TextBox 10"/>
          <p:cNvSpPr txBox="1"/>
          <p:nvPr/>
        </p:nvSpPr>
        <p:spPr>
          <a:xfrm>
            <a:off x="457200" y="868680"/>
            <a:ext cx="8229600" cy="749808"/>
          </a:xfrm>
          <a:prstGeom prst="rect">
            <a:avLst/>
          </a:prstGeom>
          <a:noFill/>
        </p:spPr>
        <p:txBody>
          <a:bodyPr wrap="square">
            <a:spAutoFit/>
          </a:bodyPr>
          <a:lstStyle/>
          <a:p>
            <a:pPr algn="ctr"/>
            <a:r>
              <a:rPr sz="4400" b="1" i="0">
                <a:solidFill>
                  <a:srgbClr val="FFFFFF"/>
                </a:solidFill>
                <a:latin typeface="Montserrat"/>
              </a:rPr>
              <a:t>Ready to Launch?</a:t>
            </a:r>
          </a:p>
        </p:txBody>
      </p:sp>
      <p:sp>
        <p:nvSpPr>
          <p:cNvPr id="12" name="TextBox 11"/>
          <p:cNvSpPr txBox="1"/>
          <p:nvPr/>
        </p:nvSpPr>
        <p:spPr>
          <a:xfrm>
            <a:off x="1371600" y="1627632"/>
            <a:ext cx="6400800" cy="457200"/>
          </a:xfrm>
          <a:prstGeom prst="rect">
            <a:avLst/>
          </a:prstGeom>
          <a:noFill/>
        </p:spPr>
        <p:txBody>
          <a:bodyPr wrap="square">
            <a:spAutoFit/>
          </a:bodyPr>
          <a:lstStyle/>
          <a:p>
            <a:pPr algn="ctr"/>
            <a:r>
              <a:rPr sz="1600" b="0" i="1">
                <a:solidFill>
                  <a:srgbClr val="C4B5FD"/>
                </a:solidFill>
                <a:latin typeface="Montserrat"/>
              </a:rPr>
              <a:t>Your white-labeled telehealth brand — live in weeks, not months.</a:t>
            </a:r>
          </a:p>
        </p:txBody>
      </p:sp>
      <p:sp>
        <p:nvSpPr>
          <p:cNvPr id="13" name="Rectangle 12"/>
          <p:cNvSpPr/>
          <p:nvPr/>
        </p:nvSpPr>
        <p:spPr>
          <a:xfrm>
            <a:off x="411480" y="2304288"/>
            <a:ext cx="1965960" cy="2286000"/>
          </a:xfrm>
          <a:prstGeom prst="rect">
            <a:avLst/>
          </a:prstGeom>
          <a:solidFill>
            <a:srgbClr val="5840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Oval 13"/>
          <p:cNvSpPr/>
          <p:nvPr/>
        </p:nvSpPr>
        <p:spPr>
          <a:xfrm>
            <a:off x="1179576" y="2423160"/>
            <a:ext cx="438912" cy="438912"/>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1179576" y="2423160"/>
            <a:ext cx="438912" cy="438912"/>
          </a:xfrm>
          <a:prstGeom prst="rect">
            <a:avLst/>
          </a:prstGeom>
          <a:noFill/>
        </p:spPr>
        <p:txBody>
          <a:bodyPr wrap="square">
            <a:spAutoFit/>
          </a:bodyPr>
          <a:lstStyle/>
          <a:p>
            <a:pPr algn="ctr"/>
            <a:r>
              <a:rPr sz="1600" b="1" i="0">
                <a:solidFill>
                  <a:srgbClr val="482AF6"/>
                </a:solidFill>
                <a:latin typeface="Montserrat"/>
              </a:rPr>
              <a:t>1</a:t>
            </a:r>
          </a:p>
        </p:txBody>
      </p:sp>
      <p:sp>
        <p:nvSpPr>
          <p:cNvPr id="16" name="TextBox 15"/>
          <p:cNvSpPr txBox="1"/>
          <p:nvPr/>
        </p:nvSpPr>
        <p:spPr>
          <a:xfrm>
            <a:off x="502920" y="2980944"/>
            <a:ext cx="1792224" cy="402336"/>
          </a:xfrm>
          <a:prstGeom prst="rect">
            <a:avLst/>
          </a:prstGeom>
          <a:noFill/>
        </p:spPr>
        <p:txBody>
          <a:bodyPr wrap="square">
            <a:spAutoFit/>
          </a:bodyPr>
          <a:lstStyle/>
          <a:p>
            <a:pPr algn="ctr"/>
            <a:r>
              <a:rPr sz="1300" b="1" i="0">
                <a:solidFill>
                  <a:srgbClr val="FFFFFF"/>
                </a:solidFill>
                <a:latin typeface="Montserrat"/>
              </a:rPr>
              <a:t>Platform Demo</a:t>
            </a:r>
          </a:p>
        </p:txBody>
      </p:sp>
      <p:sp>
        <p:nvSpPr>
          <p:cNvPr id="17" name="TextBox 16"/>
          <p:cNvSpPr txBox="1"/>
          <p:nvPr/>
        </p:nvSpPr>
        <p:spPr>
          <a:xfrm>
            <a:off x="502920" y="3419856"/>
            <a:ext cx="1792224" cy="822960"/>
          </a:xfrm>
          <a:prstGeom prst="rect">
            <a:avLst/>
          </a:prstGeom>
          <a:noFill/>
        </p:spPr>
        <p:txBody>
          <a:bodyPr wrap="square">
            <a:spAutoFit/>
          </a:bodyPr>
          <a:lstStyle/>
          <a:p>
            <a:pPr algn="ctr"/>
            <a:r>
              <a:rPr sz="1050" b="0" i="0">
                <a:solidFill>
                  <a:srgbClr val="C4B5FD"/>
                </a:solidFill>
                <a:latin typeface="Montserrat"/>
              </a:rPr>
              <a:t>30-min live walkthrough in a branded demo environment</a:t>
            </a:r>
          </a:p>
        </p:txBody>
      </p:sp>
      <p:sp>
        <p:nvSpPr>
          <p:cNvPr id="18" name="Rectangle 17"/>
          <p:cNvSpPr/>
          <p:nvPr/>
        </p:nvSpPr>
        <p:spPr>
          <a:xfrm>
            <a:off x="2514600" y="2304288"/>
            <a:ext cx="1965960" cy="2286000"/>
          </a:xfrm>
          <a:prstGeom prst="rect">
            <a:avLst/>
          </a:prstGeom>
          <a:solidFill>
            <a:srgbClr val="5840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Oval 18"/>
          <p:cNvSpPr/>
          <p:nvPr/>
        </p:nvSpPr>
        <p:spPr>
          <a:xfrm>
            <a:off x="3282696" y="2423160"/>
            <a:ext cx="438912" cy="438912"/>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282696" y="2423160"/>
            <a:ext cx="438912" cy="438912"/>
          </a:xfrm>
          <a:prstGeom prst="rect">
            <a:avLst/>
          </a:prstGeom>
          <a:noFill/>
        </p:spPr>
        <p:txBody>
          <a:bodyPr wrap="square">
            <a:spAutoFit/>
          </a:bodyPr>
          <a:lstStyle/>
          <a:p>
            <a:pPr algn="ctr"/>
            <a:r>
              <a:rPr sz="1600" b="1" i="0">
                <a:solidFill>
                  <a:srgbClr val="482AF6"/>
                </a:solidFill>
                <a:latin typeface="Montserrat"/>
              </a:rPr>
              <a:t>2</a:t>
            </a:r>
          </a:p>
        </p:txBody>
      </p:sp>
      <p:sp>
        <p:nvSpPr>
          <p:cNvPr id="21" name="TextBox 20"/>
          <p:cNvSpPr txBox="1"/>
          <p:nvPr/>
        </p:nvSpPr>
        <p:spPr>
          <a:xfrm>
            <a:off x="2606040" y="2980944"/>
            <a:ext cx="1792224" cy="402336"/>
          </a:xfrm>
          <a:prstGeom prst="rect">
            <a:avLst/>
          </a:prstGeom>
          <a:noFill/>
        </p:spPr>
        <p:txBody>
          <a:bodyPr wrap="square">
            <a:spAutoFit/>
          </a:bodyPr>
          <a:lstStyle/>
          <a:p>
            <a:pPr algn="ctr"/>
            <a:r>
              <a:rPr sz="1300" b="1" i="0">
                <a:solidFill>
                  <a:srgbClr val="FFFFFF"/>
                </a:solidFill>
                <a:latin typeface="Montserrat"/>
              </a:rPr>
              <a:t>Custom Proposal</a:t>
            </a:r>
          </a:p>
        </p:txBody>
      </p:sp>
      <p:sp>
        <p:nvSpPr>
          <p:cNvPr id="22" name="TextBox 21"/>
          <p:cNvSpPr txBox="1"/>
          <p:nvPr/>
        </p:nvSpPr>
        <p:spPr>
          <a:xfrm>
            <a:off x="2606040" y="3419856"/>
            <a:ext cx="1792224" cy="822960"/>
          </a:xfrm>
          <a:prstGeom prst="rect">
            <a:avLst/>
          </a:prstGeom>
          <a:noFill/>
        </p:spPr>
        <p:txBody>
          <a:bodyPr wrap="square">
            <a:spAutoFit/>
          </a:bodyPr>
          <a:lstStyle/>
          <a:p>
            <a:pPr algn="ctr"/>
            <a:r>
              <a:rPr sz="1050" b="0" i="0">
                <a:solidFill>
                  <a:srgbClr val="C4B5FD"/>
                </a:solidFill>
                <a:latin typeface="Montserrat"/>
              </a:rPr>
              <a:t>Tailored pricing based on your formulary and volume</a:t>
            </a:r>
          </a:p>
        </p:txBody>
      </p:sp>
      <p:sp>
        <p:nvSpPr>
          <p:cNvPr id="23" name="Rectangle 22"/>
          <p:cNvSpPr/>
          <p:nvPr/>
        </p:nvSpPr>
        <p:spPr>
          <a:xfrm>
            <a:off x="4617720" y="2304288"/>
            <a:ext cx="1965960" cy="2286000"/>
          </a:xfrm>
          <a:prstGeom prst="rect">
            <a:avLst/>
          </a:prstGeom>
          <a:solidFill>
            <a:srgbClr val="5840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Oval 23"/>
          <p:cNvSpPr/>
          <p:nvPr/>
        </p:nvSpPr>
        <p:spPr>
          <a:xfrm>
            <a:off x="5385816" y="2423160"/>
            <a:ext cx="438912" cy="438912"/>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5385816" y="2423160"/>
            <a:ext cx="438912" cy="438912"/>
          </a:xfrm>
          <a:prstGeom prst="rect">
            <a:avLst/>
          </a:prstGeom>
          <a:noFill/>
        </p:spPr>
        <p:txBody>
          <a:bodyPr wrap="square">
            <a:spAutoFit/>
          </a:bodyPr>
          <a:lstStyle/>
          <a:p>
            <a:pPr algn="ctr"/>
            <a:r>
              <a:rPr sz="1600" b="1" i="0">
                <a:solidFill>
                  <a:srgbClr val="482AF6"/>
                </a:solidFill>
                <a:latin typeface="Montserrat"/>
              </a:rPr>
              <a:t>3</a:t>
            </a:r>
          </a:p>
        </p:txBody>
      </p:sp>
      <p:sp>
        <p:nvSpPr>
          <p:cNvPr id="26" name="TextBox 25"/>
          <p:cNvSpPr txBox="1"/>
          <p:nvPr/>
        </p:nvSpPr>
        <p:spPr>
          <a:xfrm>
            <a:off x="4709159" y="2980944"/>
            <a:ext cx="1792224" cy="402336"/>
          </a:xfrm>
          <a:prstGeom prst="rect">
            <a:avLst/>
          </a:prstGeom>
          <a:noFill/>
        </p:spPr>
        <p:txBody>
          <a:bodyPr wrap="square">
            <a:spAutoFit/>
          </a:bodyPr>
          <a:lstStyle/>
          <a:p>
            <a:pPr algn="ctr"/>
            <a:r>
              <a:rPr sz="1300" b="1" i="0">
                <a:solidFill>
                  <a:srgbClr val="FFFFFF"/>
                </a:solidFill>
                <a:latin typeface="Montserrat"/>
              </a:rPr>
              <a:t>Technical Scoping</a:t>
            </a:r>
          </a:p>
        </p:txBody>
      </p:sp>
      <p:sp>
        <p:nvSpPr>
          <p:cNvPr id="27" name="TextBox 26"/>
          <p:cNvSpPr txBox="1"/>
          <p:nvPr/>
        </p:nvSpPr>
        <p:spPr>
          <a:xfrm>
            <a:off x="4709159" y="3419856"/>
            <a:ext cx="1792224" cy="822960"/>
          </a:xfrm>
          <a:prstGeom prst="rect">
            <a:avLst/>
          </a:prstGeom>
          <a:noFill/>
        </p:spPr>
        <p:txBody>
          <a:bodyPr wrap="square">
            <a:spAutoFit/>
          </a:bodyPr>
          <a:lstStyle/>
          <a:p>
            <a:pPr algn="ctr"/>
            <a:r>
              <a:rPr sz="1050" b="0" i="0">
                <a:solidFill>
                  <a:srgbClr val="C4B5FD"/>
                </a:solidFill>
                <a:latin typeface="Montserrat"/>
              </a:rPr>
              <a:t>Map your workflow with our solutions team (30 min)</a:t>
            </a:r>
          </a:p>
        </p:txBody>
      </p:sp>
      <p:sp>
        <p:nvSpPr>
          <p:cNvPr id="28" name="Rectangle 27"/>
          <p:cNvSpPr/>
          <p:nvPr/>
        </p:nvSpPr>
        <p:spPr>
          <a:xfrm>
            <a:off x="6720840" y="2304288"/>
            <a:ext cx="1965960" cy="2286000"/>
          </a:xfrm>
          <a:prstGeom prst="rect">
            <a:avLst/>
          </a:prstGeom>
          <a:solidFill>
            <a:srgbClr val="5840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Oval 28"/>
          <p:cNvSpPr/>
          <p:nvPr/>
        </p:nvSpPr>
        <p:spPr>
          <a:xfrm>
            <a:off x="7488936" y="2423160"/>
            <a:ext cx="438912" cy="438912"/>
          </a:xfrm>
          <a:prstGeom prst="ellipse">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7488936" y="2423160"/>
            <a:ext cx="438912" cy="438912"/>
          </a:xfrm>
          <a:prstGeom prst="rect">
            <a:avLst/>
          </a:prstGeom>
          <a:noFill/>
        </p:spPr>
        <p:txBody>
          <a:bodyPr wrap="square">
            <a:spAutoFit/>
          </a:bodyPr>
          <a:lstStyle/>
          <a:p>
            <a:pPr algn="ctr"/>
            <a:r>
              <a:rPr sz="1600" b="1" i="0">
                <a:solidFill>
                  <a:srgbClr val="482AF6"/>
                </a:solidFill>
                <a:latin typeface="Montserrat"/>
              </a:rPr>
              <a:t>4</a:t>
            </a:r>
          </a:p>
        </p:txBody>
      </p:sp>
      <p:sp>
        <p:nvSpPr>
          <p:cNvPr id="31" name="TextBox 30"/>
          <p:cNvSpPr txBox="1"/>
          <p:nvPr/>
        </p:nvSpPr>
        <p:spPr>
          <a:xfrm>
            <a:off x="6812279" y="2980944"/>
            <a:ext cx="1792224" cy="402336"/>
          </a:xfrm>
          <a:prstGeom prst="rect">
            <a:avLst/>
          </a:prstGeom>
          <a:noFill/>
        </p:spPr>
        <p:txBody>
          <a:bodyPr wrap="square">
            <a:spAutoFit/>
          </a:bodyPr>
          <a:lstStyle/>
          <a:p>
            <a:pPr algn="ctr"/>
            <a:r>
              <a:rPr sz="1300" b="1" i="0">
                <a:solidFill>
                  <a:srgbClr val="FFFFFF"/>
                </a:solidFill>
                <a:latin typeface="Montserrat"/>
              </a:rPr>
              <a:t>Launch!</a:t>
            </a:r>
          </a:p>
        </p:txBody>
      </p:sp>
      <p:sp>
        <p:nvSpPr>
          <p:cNvPr id="32" name="TextBox 31"/>
          <p:cNvSpPr txBox="1"/>
          <p:nvPr/>
        </p:nvSpPr>
        <p:spPr>
          <a:xfrm>
            <a:off x="6812279" y="3419856"/>
            <a:ext cx="1792224" cy="822960"/>
          </a:xfrm>
          <a:prstGeom prst="rect">
            <a:avLst/>
          </a:prstGeom>
          <a:noFill/>
        </p:spPr>
        <p:txBody>
          <a:bodyPr wrap="square">
            <a:spAutoFit/>
          </a:bodyPr>
          <a:lstStyle/>
          <a:p>
            <a:pPr algn="ctr"/>
            <a:r>
              <a:rPr sz="1050" b="0" i="0">
                <a:solidFill>
                  <a:srgbClr val="C4B5FD"/>
                </a:solidFill>
                <a:latin typeface="Montserrat"/>
              </a:rPr>
              <a:t>Go-live in as little as 2-6 weeks from signed agreement</a:t>
            </a:r>
          </a:p>
        </p:txBody>
      </p:sp>
      <p:sp>
        <p:nvSpPr>
          <p:cNvPr id="33" name="TextBox 32"/>
          <p:cNvSpPr txBox="1"/>
          <p:nvPr/>
        </p:nvSpPr>
        <p:spPr>
          <a:xfrm>
            <a:off x="457200" y="4617720"/>
            <a:ext cx="8229600" cy="256032"/>
          </a:xfrm>
          <a:prstGeom prst="rect">
            <a:avLst/>
          </a:prstGeom>
          <a:noFill/>
        </p:spPr>
        <p:txBody>
          <a:bodyPr wrap="square">
            <a:spAutoFit/>
          </a:bodyPr>
          <a:lstStyle/>
          <a:p>
            <a:pPr algn="ctr"/>
            <a:r>
              <a:rPr sz="1200" b="1" i="0">
                <a:solidFill>
                  <a:srgbClr val="FFFFFF"/>
                </a:solidFill>
                <a:latin typeface="Montserrat"/>
              </a:rPr>
              <a:t>Matthew Rose  |  Account Manager</a:t>
            </a:r>
          </a:p>
        </p:txBody>
      </p:sp>
      <p:sp>
        <p:nvSpPr>
          <p:cNvPr id="34" name="TextBox 33"/>
          <p:cNvSpPr txBox="1"/>
          <p:nvPr/>
        </p:nvSpPr>
        <p:spPr>
          <a:xfrm>
            <a:off x="457200" y="4828032"/>
            <a:ext cx="8229600" cy="228600"/>
          </a:xfrm>
          <a:prstGeom prst="rect">
            <a:avLst/>
          </a:prstGeom>
          <a:noFill/>
        </p:spPr>
        <p:txBody>
          <a:bodyPr wrap="square">
            <a:spAutoFit/>
          </a:bodyPr>
          <a:lstStyle/>
          <a:p>
            <a:pPr algn="ctr"/>
            <a:r>
              <a:rPr sz="1100" b="0" i="0">
                <a:solidFill>
                  <a:srgbClr val="C4B5FD"/>
                </a:solidFill>
                <a:latin typeface="Montserrat"/>
              </a:rPr>
              <a:t>mattyrose88@gmail.com  |  www.joincloudhealth.com</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