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680959" y="868680"/>
            <a:ext cx="5120640" cy="5120640"/>
          </a:xfrm>
          <a:prstGeom prst="ellipse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698480" y="182879"/>
            <a:ext cx="1463040" cy="1463040"/>
          </a:xfrm>
          <a:prstGeom prst="ellipse">
            <a:avLst/>
          </a:prstGeom>
          <a:solidFill>
            <a:srgbClr val="0080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B5A3"/>
                </a:solidFill>
                <a:latin typeface="Arial"/>
              </a:rPr>
              <a:t>INVESTOR PRESENTATION  ·  2024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5486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FFFFF"/>
                </a:solidFill>
                <a:latin typeface="Arial"/>
              </a:rPr>
              <a:t>Cloud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54680" y="1691640"/>
            <a:ext cx="5486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00B5A3"/>
                </a:solidFill>
                <a:latin typeface="Arial"/>
              </a:rPr>
              <a:t>Health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92608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1">
                <a:solidFill>
                  <a:srgbClr val="A0C4BF"/>
                </a:solidFill>
                <a:latin typeface="Arial"/>
              </a:rPr>
              <a:t>The Intelligence Layer for Modern Men's &amp; Women's Health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611880"/>
            <a:ext cx="8686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CCDDE0"/>
                </a:solidFill>
                <a:latin typeface="Arial"/>
              </a:rPr>
              <a:t>Powering GLP-1 programs, ED treatment, longevity protocols, and hormone health
on one HIPAA-compliant, white-label telemedicine platform.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4846320"/>
            <a:ext cx="2377440" cy="128016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49377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B5A3"/>
                </a:solidFill>
                <a:latin typeface="Arial"/>
              </a:rPr>
              <a:t>340+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440680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AABBCC"/>
                </a:solidFill>
                <a:latin typeface="Arial"/>
              </a:rPr>
              <a:t>Partners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83280" y="4846320"/>
            <a:ext cx="2377440" cy="128016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20440" y="49377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B5A3"/>
                </a:solidFill>
                <a:latin typeface="Arial"/>
              </a:rPr>
              <a:t>$2.4B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5440680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AABBCC"/>
                </a:solidFill>
                <a:latin typeface="Arial"/>
              </a:rPr>
              <a:t>GMV Enabled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35040" y="4846320"/>
            <a:ext cx="2377440" cy="128016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72200" y="49377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B5A3"/>
                </a:solidFill>
                <a:latin typeface="Arial"/>
              </a:rPr>
              <a:t>98%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2200" y="5440680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AABBCC"/>
                </a:solidFill>
                <a:latin typeface="Arial"/>
              </a:rPr>
              <a:t>Retention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686800" y="4846320"/>
            <a:ext cx="2377440" cy="128016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23960" y="49377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B5A3"/>
                </a:solidFill>
                <a:latin typeface="Arial"/>
              </a:rPr>
              <a:t>14 Days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23960" y="5440680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AABBCC"/>
                </a:solidFill>
                <a:latin typeface="Arial"/>
              </a:rPr>
              <a:t>Go-Live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37160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B5A3"/>
                </a:solidFill>
                <a:latin typeface="Arial"/>
              </a:rPr>
              <a:t>THE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94360"/>
            <a:ext cx="100584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0A1F44"/>
                </a:solidFill>
                <a:latin typeface="Arial"/>
              </a:rPr>
              <a:t>The Health System Is Failing Patients in the Categories That Matter Most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554480"/>
            <a:ext cx="5486400" cy="210312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691639"/>
            <a:ext cx="50292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200" b="1" i="0">
                <a:solidFill>
                  <a:srgbClr val="0A1F44"/>
                </a:solidFill>
                <a:latin typeface="Arial"/>
              </a:rPr>
              <a:t>52%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37744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B5A3"/>
                </a:solidFill>
                <a:latin typeface="Arial"/>
              </a:rPr>
              <a:t>of men experience 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74320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Fewer than 25% ever seek treatment due to stigma and access barriers.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1554480"/>
            <a:ext cx="5486400" cy="210312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7960" y="1691639"/>
            <a:ext cx="50292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200" b="1" i="0">
                <a:solidFill>
                  <a:srgbClr val="0A1F44"/>
                </a:solidFill>
                <a:latin typeface="Arial"/>
              </a:rPr>
              <a:t>$50B+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237744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B5A3"/>
                </a:solidFill>
                <a:latin typeface="Arial"/>
              </a:rPr>
              <a:t>GLP-1 market by 2030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74320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Demand is exploding — but telehealth infrastructure can't keep up.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3931920"/>
            <a:ext cx="5486400" cy="210312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69080"/>
            <a:ext cx="50292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200" b="1" i="0">
                <a:solidFill>
                  <a:srgbClr val="0A1F44"/>
                </a:solidFill>
                <a:latin typeface="Arial"/>
              </a:rPr>
              <a:t>73M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75488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B5A3"/>
                </a:solidFill>
                <a:latin typeface="Arial"/>
              </a:rPr>
              <a:t>Americans with obesity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12064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Clinical GLP-1 programs remain inaccessible to most who qualify.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09360" y="3931920"/>
            <a:ext cx="5486400" cy="210312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37960" y="4069080"/>
            <a:ext cx="50292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200" b="1" i="0">
                <a:solidFill>
                  <a:srgbClr val="0A1F44"/>
                </a:solidFill>
                <a:latin typeface="Arial"/>
              </a:rPr>
              <a:t>40M+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475488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B5A3"/>
                </a:solidFill>
                <a:latin typeface="Arial"/>
              </a:rPr>
              <a:t>women in perimenopause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512064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Hormone health remains underdiagnosed, undertreated, and underfunded.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463040"/>
          </a:xfrm>
          <a:prstGeom prst="rect">
            <a:avLst/>
          </a:prstGeom>
          <a:solidFill>
            <a:srgbClr val="0612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B5A3"/>
                </a:solidFill>
                <a:latin typeface="Arial"/>
              </a:rPr>
              <a:t>MARKET OPPORTUNITY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943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Arial"/>
              </a:rPr>
              <a:t>Four High-Value, High-Growth Categories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1691640"/>
            <a:ext cx="2651760" cy="457200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65760" y="1691640"/>
            <a:ext cx="2651760" cy="73152"/>
          </a:xfrm>
          <a:prstGeom prst="rect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30352" y="1892808"/>
            <a:ext cx="2331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rial"/>
              </a:rPr>
              <a:t>GLP-1 &amp;
Metabolic Health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2834640"/>
            <a:ext cx="2331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00B5A3"/>
                </a:solidFill>
                <a:latin typeface="Arial"/>
              </a:rPr>
              <a:t>$50B+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3657600"/>
            <a:ext cx="2331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AABBCC"/>
                </a:solidFill>
                <a:latin typeface="Arial"/>
              </a:rPr>
              <a:t>Telehealth market
by 2030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0352" y="4389120"/>
            <a:ext cx="2331720" cy="502920"/>
          </a:xfrm>
          <a:prstGeom prst="rect">
            <a:avLst/>
          </a:prstGeom>
          <a:solidFill>
            <a:srgbClr val="0640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352" y="4434840"/>
            <a:ext cx="2331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00B5A3"/>
                </a:solidFill>
                <a:latin typeface="Arial"/>
              </a:rPr>
              <a:t>23% CAGR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4937760"/>
            <a:ext cx="2331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88AAAA"/>
                </a:solidFill>
                <a:latin typeface="Arial"/>
              </a:rPr>
              <a:t>Compound Annual Growth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46120" y="1691640"/>
            <a:ext cx="2651760" cy="457200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246120" y="1691640"/>
            <a:ext cx="2651760" cy="73152"/>
          </a:xfrm>
          <a:prstGeom prst="rect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10712" y="1892808"/>
            <a:ext cx="2331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rial"/>
              </a:rPr>
              <a:t>Erectile Dysfunction
&amp; Men's Health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10712" y="2834640"/>
            <a:ext cx="2331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00B5A3"/>
                </a:solidFill>
                <a:latin typeface="Arial"/>
              </a:rPr>
              <a:t>$6.6B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10712" y="3657600"/>
            <a:ext cx="2331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AABBCC"/>
                </a:solidFill>
                <a:latin typeface="Arial"/>
              </a:rPr>
              <a:t>Global ED market
by 2027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10712" y="4389120"/>
            <a:ext cx="2331720" cy="502920"/>
          </a:xfrm>
          <a:prstGeom prst="rect">
            <a:avLst/>
          </a:prstGeom>
          <a:solidFill>
            <a:srgbClr val="0640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10712" y="4434840"/>
            <a:ext cx="2331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00B5A3"/>
                </a:solidFill>
                <a:latin typeface="Arial"/>
              </a:rPr>
              <a:t>5.8% CAGR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10712" y="4937760"/>
            <a:ext cx="2331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88AAAA"/>
                </a:solidFill>
                <a:latin typeface="Arial"/>
              </a:rPr>
              <a:t>Compound Annual Growth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26480" y="1691640"/>
            <a:ext cx="2651760" cy="457200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126480" y="1691640"/>
            <a:ext cx="2651760" cy="73152"/>
          </a:xfrm>
          <a:prstGeom prst="rect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91072" y="1892808"/>
            <a:ext cx="2331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rial"/>
              </a:rPr>
              <a:t>Longevity &amp;
Anti-Aging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91072" y="2834640"/>
            <a:ext cx="2331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00B5A3"/>
                </a:solidFill>
                <a:latin typeface="Arial"/>
              </a:rPr>
              <a:t>$383B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91072" y="3657600"/>
            <a:ext cx="2331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AABBCC"/>
                </a:solidFill>
                <a:latin typeface="Arial"/>
              </a:rPr>
              <a:t>Global anti-aging
market by 2030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91072" y="4389120"/>
            <a:ext cx="2331720" cy="502920"/>
          </a:xfrm>
          <a:prstGeom prst="rect">
            <a:avLst/>
          </a:prstGeom>
          <a:solidFill>
            <a:srgbClr val="0640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1072" y="4434840"/>
            <a:ext cx="2331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00B5A3"/>
                </a:solidFill>
                <a:latin typeface="Arial"/>
              </a:rPr>
              <a:t>23.7% CAGR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1072" y="4937760"/>
            <a:ext cx="2331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88AAAA"/>
                </a:solidFill>
                <a:latin typeface="Arial"/>
              </a:rPr>
              <a:t>Compound Annual Growth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006840" y="1691640"/>
            <a:ext cx="2651760" cy="457200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006840" y="1691640"/>
            <a:ext cx="2651760" cy="73152"/>
          </a:xfrm>
          <a:prstGeom prst="rect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171432" y="1892808"/>
            <a:ext cx="2331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rial"/>
              </a:rPr>
              <a:t>Hormone Health
&amp; Women's Care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71432" y="2834640"/>
            <a:ext cx="2331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00B5A3"/>
                </a:solidFill>
                <a:latin typeface="Arial"/>
              </a:rPr>
              <a:t>$22B+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71432" y="3657600"/>
            <a:ext cx="2331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AABBCC"/>
                </a:solidFill>
                <a:latin typeface="Arial"/>
              </a:rPr>
              <a:t>Women's telehealth
market by 2028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71432" y="4389120"/>
            <a:ext cx="2331720" cy="502920"/>
          </a:xfrm>
          <a:prstGeom prst="rect">
            <a:avLst/>
          </a:prstGeom>
          <a:solidFill>
            <a:srgbClr val="0640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171432" y="4434840"/>
            <a:ext cx="2331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00B5A3"/>
                </a:solidFill>
                <a:latin typeface="Arial"/>
              </a:rPr>
              <a:t>17% CAGR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71432" y="4937760"/>
            <a:ext cx="2331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88AAAA"/>
                </a:solidFill>
                <a:latin typeface="Arial"/>
              </a:rPr>
              <a:t>Compound Annual Growth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B5A3"/>
                </a:solidFill>
                <a:latin typeface="Arial"/>
              </a:rPr>
              <a:t>OUR 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943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0A1F44"/>
                </a:solidFill>
                <a:latin typeface="Arial"/>
              </a:rPr>
              <a:t>The Complete White-Label Clinical Commerce Stack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50292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A5A6A"/>
                </a:solidFill>
                <a:latin typeface="Arial"/>
              </a:rPr>
              <a:t>Cloud Health is the operating system for modern health &amp; wellness companies — a fully white-labeled telemedicine platform powering GLP-1, ED, longevity, and hormone health programs.
We're not building a patient-facing brand. We're the invisible engine inside hundreds of telehealth operators, wellness brands, and employer programs.</a:t>
            </a:r>
          </a:p>
        </p:txBody>
      </p:sp>
      <p:sp>
        <p:nvSpPr>
          <p:cNvPr id="7" name="Oval 6"/>
          <p:cNvSpPr/>
          <p:nvPr/>
        </p:nvSpPr>
        <p:spPr>
          <a:xfrm>
            <a:off x="5971032" y="1655064"/>
            <a:ext cx="402336" cy="402336"/>
          </a:xfrm>
          <a:prstGeom prst="ellipse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53328" y="1728216"/>
            <a:ext cx="25603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1618488"/>
            <a:ext cx="5029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A1F44"/>
                </a:solidFill>
                <a:latin typeface="Arial"/>
              </a:rPr>
              <a:t>AI Clinical Intake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965960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Smart symptom capture, eligibility screening, and provider routing</a:t>
            </a:r>
          </a:p>
        </p:txBody>
      </p:sp>
      <p:sp>
        <p:nvSpPr>
          <p:cNvPr id="11" name="Oval 10"/>
          <p:cNvSpPr/>
          <p:nvPr/>
        </p:nvSpPr>
        <p:spPr>
          <a:xfrm>
            <a:off x="5971032" y="2642616"/>
            <a:ext cx="402336" cy="402336"/>
          </a:xfrm>
          <a:prstGeom prst="ellipse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53328" y="2715768"/>
            <a:ext cx="25603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606040"/>
            <a:ext cx="5029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A1F44"/>
                </a:solidFill>
                <a:latin typeface="Arial"/>
              </a:rPr>
              <a:t>E-Prescribing Engine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953512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50-state licensed, DEA-compliant prescribing for all categories</a:t>
            </a:r>
          </a:p>
        </p:txBody>
      </p:sp>
      <p:sp>
        <p:nvSpPr>
          <p:cNvPr id="15" name="Oval 14"/>
          <p:cNvSpPr/>
          <p:nvPr/>
        </p:nvSpPr>
        <p:spPr>
          <a:xfrm>
            <a:off x="5971032" y="3630168"/>
            <a:ext cx="402336" cy="402336"/>
          </a:xfrm>
          <a:prstGeom prst="ellipse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53328" y="3703320"/>
            <a:ext cx="25603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3593592"/>
            <a:ext cx="5029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A1F44"/>
                </a:solidFill>
                <a:latin typeface="Arial"/>
              </a:rPr>
              <a:t>Pharmacy Network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3941064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Integrated compounding and retail fulfillment, direct to patient</a:t>
            </a:r>
          </a:p>
        </p:txBody>
      </p:sp>
      <p:sp>
        <p:nvSpPr>
          <p:cNvPr id="19" name="Oval 18"/>
          <p:cNvSpPr/>
          <p:nvPr/>
        </p:nvSpPr>
        <p:spPr>
          <a:xfrm>
            <a:off x="5971032" y="4617720"/>
            <a:ext cx="402336" cy="402336"/>
          </a:xfrm>
          <a:prstGeom prst="ellipse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53328" y="4690872"/>
            <a:ext cx="25603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4581144"/>
            <a:ext cx="5029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A1F44"/>
                </a:solidFill>
                <a:latin typeface="Arial"/>
              </a:rPr>
              <a:t>White-Label Portal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2240" y="4928616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Fully branded patient and provider experience in 14 days</a:t>
            </a:r>
          </a:p>
        </p:txBody>
      </p:sp>
      <p:sp>
        <p:nvSpPr>
          <p:cNvPr id="23" name="Oval 22"/>
          <p:cNvSpPr/>
          <p:nvPr/>
        </p:nvSpPr>
        <p:spPr>
          <a:xfrm>
            <a:off x="5971032" y="5605272"/>
            <a:ext cx="402336" cy="402336"/>
          </a:xfrm>
          <a:prstGeom prst="ellipse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053328" y="5678424"/>
            <a:ext cx="25603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5568696"/>
            <a:ext cx="5029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A1F44"/>
                </a:solidFill>
                <a:latin typeface="Arial"/>
              </a:rPr>
              <a:t>Analytics Dashboard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92240" y="5916168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Real-time clinical, operational, and revenue intelligence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743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B5A3"/>
                </a:solidFill>
                <a:latin typeface="Arial"/>
              </a:rPr>
              <a:t>HEALTH CATEGORIES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21792"/>
            <a:ext cx="100584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0A1F44"/>
                </a:solidFill>
                <a:latin typeface="Arial"/>
              </a:rPr>
              <a:t>Four Categories. One Integrated Platform.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2651760" cy="507492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417320"/>
            <a:ext cx="2651760" cy="73152"/>
          </a:xfrm>
          <a:prstGeom prst="rect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1536192"/>
            <a:ext cx="2331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0A1F44"/>
                </a:solidFill>
                <a:latin typeface="Arial"/>
              </a:rPr>
              <a:t>GLP-1 &amp;
Metabolic Health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2377440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Semaglutide &amp; tirzepatide workflows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3246120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Eligibility screening &amp; prior auth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4114800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Compounding pharmacy fulfillment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4983479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Ongoing dose management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84448" y="1417320"/>
            <a:ext cx="2651760" cy="507492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584448" y="1417320"/>
            <a:ext cx="2651760" cy="73152"/>
          </a:xfrm>
          <a:prstGeom prst="rect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49039" y="1536192"/>
            <a:ext cx="2331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0A1F44"/>
                </a:solidFill>
                <a:latin typeface="Arial"/>
              </a:rPr>
              <a:t>Erectile Dysfunction
&amp; Men's Health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9039" y="2377440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Private async intake — no video req'd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49039" y="3246120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Sildenafil, tadalafil, compounded Rx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49039" y="4114800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Discreet direct-to-door delivery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49039" y="4983479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Testosterone panel integration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37376" y="1417320"/>
            <a:ext cx="2651760" cy="507492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37376" y="1417320"/>
            <a:ext cx="2651760" cy="73152"/>
          </a:xfrm>
          <a:prstGeom prst="rect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01968" y="1536192"/>
            <a:ext cx="2331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0A1F44"/>
                </a:solidFill>
                <a:latin typeface="Arial"/>
              </a:rPr>
              <a:t>Longevity &amp;
Anti-Aging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01968" y="2377440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Peptide therapy (BPC-157, sermorelin)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01968" y="3246120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NAD+ referral &amp; oral protocols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01968" y="4114800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HGH secretagogue programs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01968" y="4983479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Longevity biomarker panels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290304" y="1417320"/>
            <a:ext cx="2651760" cy="507492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290304" y="1417320"/>
            <a:ext cx="2651760" cy="73152"/>
          </a:xfrm>
          <a:prstGeom prst="rect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454896" y="1536192"/>
            <a:ext cx="2331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0A1F44"/>
                </a:solidFill>
                <a:latin typeface="Arial"/>
              </a:rPr>
              <a:t>Women's
Hormone Health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54896" y="2377440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HRT &amp; perimenopause prescribing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54896" y="3246120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PCOS &amp; thyroid management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54896" y="4114800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Bioidentical compounding pathways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454896" y="4983479"/>
            <a:ext cx="2377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A5A6A"/>
                </a:solidFill>
                <a:latin typeface="Arial"/>
              </a:rPr>
              <a:t>→  Women's GLP-1 track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B5A3"/>
                </a:solidFill>
                <a:latin typeface="Arial"/>
              </a:rPr>
              <a:t>WHO WE SERVE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0584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rial"/>
              </a:rPr>
              <a:t>Three Distinct, High-Value Audiences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3575304" cy="470916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60020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00B5A3"/>
                </a:solidFill>
                <a:latin typeface="Arial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121408"/>
            <a:ext cx="31089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Telehealth Operators
&amp; Clinics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944368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AACCCC"/>
                </a:solidFill>
                <a:latin typeface="Arial"/>
              </a:rPr>
              <a:t>Launch or scale a GLP-1, ED, or longevity program without building tech from scratch.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86200"/>
            <a:ext cx="31089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✓  Full white-label platform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389120"/>
            <a:ext cx="31089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✓  14-day go-live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892040"/>
            <a:ext cx="31089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✓  50-state licensed providers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94960"/>
            <a:ext cx="31089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✓  Pharmacy network included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06824" y="1463040"/>
            <a:ext cx="3575304" cy="470916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35424" y="160020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00B5A3"/>
                </a:solidFill>
                <a:latin typeface="Arial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5424" y="2121408"/>
            <a:ext cx="31089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Wellness Brands
&amp; OTC Companies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5424" y="2944368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AACCCC"/>
                </a:solidFill>
                <a:latin typeface="Arial"/>
              </a:rPr>
              <a:t>Expand into prescription territory with clinical distribution and provider endorsement.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35424" y="3886200"/>
            <a:ext cx="31089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✓  OTC-to-Rx pathways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35424" y="4389120"/>
            <a:ext cx="31089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✓  Clinical data integration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5424" y="4892040"/>
            <a:ext cx="31089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✓  Provider network access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5424" y="5394960"/>
            <a:ext cx="31089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✓  SKU-level analytics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56448" y="1463040"/>
            <a:ext cx="3575304" cy="470916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85048" y="160020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00B5A3"/>
                </a:solidFill>
                <a:latin typeface="Arial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85048" y="2121408"/>
            <a:ext cx="31089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Healthcare Creators
&amp; Professionals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5048" y="2944368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AACCCC"/>
                </a:solidFill>
                <a:latin typeface="Arial"/>
              </a:rPr>
              <a:t>Monetize your expertise and audience through your own telehealth brand.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85048" y="3886200"/>
            <a:ext cx="31089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✓  Your brand, our engine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85048" y="4389120"/>
            <a:ext cx="31089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✓  Brand partnership marketplace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85048" y="4892040"/>
            <a:ext cx="31089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✓  Content revenue attribution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5048" y="5394960"/>
            <a:ext cx="31089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✓  No upfront infrastructure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B5A3"/>
                </a:solidFill>
                <a:latin typeface="Arial"/>
              </a:rPr>
              <a:t>EMPLOYER WELLNESS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943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0A1F44"/>
                </a:solidFill>
                <a:latin typeface="Arial"/>
              </a:rPr>
              <a:t>Enterprise Health Benefits, Reimagined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00200"/>
            <a:ext cx="50292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A5A6A"/>
                </a:solidFill>
                <a:latin typeface="Arial"/>
              </a:rPr>
              <a:t>Cloud Health enables employer-sponsored GLP-1, ED, and longevity programs as employee benefits — white-labeled, HRIS-integrated, and ROI-tracked.
HR leaders get a single platform to deploy virtual care, track utilization, and demonstrate measurable cost savings to the CFO.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4069080"/>
            <a:ext cx="1554480" cy="160020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4160520"/>
            <a:ext cx="1371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00B5A3"/>
                </a:solidFill>
                <a:latin typeface="Arial"/>
              </a:rPr>
              <a:t>40%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846320"/>
            <a:ext cx="1371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avg. cost reduction
vs. traditional care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6000" y="4069080"/>
            <a:ext cx="1554480" cy="160020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377440" y="4160520"/>
            <a:ext cx="1371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00B5A3"/>
                </a:solidFill>
                <a:latin typeface="Arial"/>
              </a:rPr>
              <a:t>14 Days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77440" y="4846320"/>
            <a:ext cx="1371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average deployment
time to launch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23359" y="4069080"/>
            <a:ext cx="1554480" cy="160020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114799" y="4160520"/>
            <a:ext cx="1371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00B5A3"/>
                </a:solidFill>
                <a:latin typeface="Arial"/>
              </a:rPr>
              <a:t>94%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799" y="4846320"/>
            <a:ext cx="1371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rial"/>
              </a:rPr>
              <a:t>employee satisfaction
across programs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52160" y="1600200"/>
            <a:ext cx="5943600" cy="685800"/>
          </a:xfrm>
          <a:prstGeom prst="rect">
            <a:avLst/>
          </a:prstGeom>
          <a:solidFill>
            <a:srgbClr val="E8F7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0" y="1709928"/>
            <a:ext cx="5577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A1F44"/>
                </a:solidFill>
                <a:latin typeface="Arial"/>
              </a:rPr>
              <a:t>→   White-label employee health portal (your brand)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2160" y="2514600"/>
            <a:ext cx="5943600" cy="685800"/>
          </a:xfrm>
          <a:prstGeom prst="rect">
            <a:avLst/>
          </a:prstGeom>
          <a:solidFill>
            <a:srgbClr val="E8F7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35040" y="2624328"/>
            <a:ext cx="5577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A1F44"/>
                </a:solidFill>
                <a:latin typeface="Arial"/>
              </a:rPr>
              <a:t>→   GLP-1, ED &amp; longevity programs as benefits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2160" y="3429000"/>
            <a:ext cx="5943600" cy="685800"/>
          </a:xfrm>
          <a:prstGeom prst="rect">
            <a:avLst/>
          </a:prstGeom>
          <a:solidFill>
            <a:srgbClr val="E8F7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0" y="3538728"/>
            <a:ext cx="5577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A1F44"/>
                </a:solidFill>
                <a:latin typeface="Arial"/>
              </a:rPr>
              <a:t>→   HRIS integration &amp; automated enrollment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52160" y="4343400"/>
            <a:ext cx="5943600" cy="685800"/>
          </a:xfrm>
          <a:prstGeom prst="rect">
            <a:avLst/>
          </a:prstGeom>
          <a:solidFill>
            <a:srgbClr val="E8F7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40" y="4453128"/>
            <a:ext cx="5577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A1F44"/>
                </a:solidFill>
                <a:latin typeface="Arial"/>
              </a:rPr>
              <a:t>→   Workforce health analytics &amp; ROI dashboard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852160" y="5257800"/>
            <a:ext cx="5943600" cy="685800"/>
          </a:xfrm>
          <a:prstGeom prst="rect">
            <a:avLst/>
          </a:prstGeom>
          <a:solidFill>
            <a:srgbClr val="E8F7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0" y="5367528"/>
            <a:ext cx="5577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A1F44"/>
                </a:solidFill>
                <a:latin typeface="Arial"/>
              </a:rPr>
              <a:t>→   HIPAA compliant · SOC 2 Type II · 50-state licensed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0612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B5A3"/>
                </a:solidFill>
                <a:latin typeface="Arial"/>
              </a:rPr>
              <a:t>HOW IT WORKS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943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rial"/>
              </a:rPr>
              <a:t>From Onboarding to Revenue in 14 Days</a:t>
            </a:r>
          </a:p>
        </p:txBody>
      </p:sp>
      <p:sp>
        <p:nvSpPr>
          <p:cNvPr id="6" name="Oval 5"/>
          <p:cNvSpPr/>
          <p:nvPr/>
        </p:nvSpPr>
        <p:spPr>
          <a:xfrm>
            <a:off x="1234440" y="1600200"/>
            <a:ext cx="1097280" cy="1097280"/>
          </a:xfrm>
          <a:prstGeom prst="ellipse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25880" y="1737360"/>
            <a:ext cx="914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I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788920"/>
            <a:ext cx="2560320" cy="338328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926080"/>
            <a:ext cx="22860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Apply &amp;
Qualify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840480"/>
            <a:ext cx="2286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AACCCC"/>
                </a:solidFill>
                <a:latin typeface="Arial"/>
              </a:rPr>
              <a:t>Select your role. Complete our curated onboarding review.</a:t>
            </a:r>
          </a:p>
        </p:txBody>
      </p:sp>
      <p:sp>
        <p:nvSpPr>
          <p:cNvPr id="11" name="Oval 10"/>
          <p:cNvSpPr/>
          <p:nvPr/>
        </p:nvSpPr>
        <p:spPr>
          <a:xfrm>
            <a:off x="4160520" y="1600200"/>
            <a:ext cx="1097280" cy="1097280"/>
          </a:xfrm>
          <a:prstGeom prst="ellipse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251960" y="1737360"/>
            <a:ext cx="914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II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29000" y="2788920"/>
            <a:ext cx="2560320" cy="338328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66160" y="2926080"/>
            <a:ext cx="22860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Configure
Your Stack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3840480"/>
            <a:ext cx="2286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AACCCC"/>
                </a:solidFill>
                <a:latin typeface="Arial"/>
              </a:rPr>
              <a:t>Customize intake flows, storefronts, and pharmacy pathways.</a:t>
            </a:r>
          </a:p>
        </p:txBody>
      </p:sp>
      <p:sp>
        <p:nvSpPr>
          <p:cNvPr id="16" name="Oval 15"/>
          <p:cNvSpPr/>
          <p:nvPr/>
        </p:nvSpPr>
        <p:spPr>
          <a:xfrm>
            <a:off x="7086600" y="1600200"/>
            <a:ext cx="1097280" cy="1097280"/>
          </a:xfrm>
          <a:prstGeom prst="ellipse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78040" y="1737360"/>
            <a:ext cx="914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III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55080" y="2788920"/>
            <a:ext cx="2560320" cy="338328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0" y="2926080"/>
            <a:ext cx="22860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Connect
&amp; Grow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3840480"/>
            <a:ext cx="2286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AACCCC"/>
                </a:solidFill>
                <a:latin typeface="Arial"/>
              </a:rPr>
              <a:t>Tap the Cloud Health network — patients, providers, brands.</a:t>
            </a:r>
          </a:p>
        </p:txBody>
      </p:sp>
      <p:sp>
        <p:nvSpPr>
          <p:cNvPr id="21" name="Oval 20"/>
          <p:cNvSpPr/>
          <p:nvPr/>
        </p:nvSpPr>
        <p:spPr>
          <a:xfrm>
            <a:off x="10012680" y="1600200"/>
            <a:ext cx="1097280" cy="1097280"/>
          </a:xfrm>
          <a:prstGeom prst="ellipse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104120" y="1737360"/>
            <a:ext cx="914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IV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281160" y="2788920"/>
            <a:ext cx="2560320" cy="338328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418320" y="2926080"/>
            <a:ext cx="22860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Scale
Revenue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3840480"/>
            <a:ext cx="2286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AACCCC"/>
                </a:solidFill>
                <a:latin typeface="Arial"/>
              </a:rPr>
              <a:t>Use AI diagnostics and data intelligence to accelerate LTV.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35808" y="1874519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00B5A3"/>
                </a:solidFill>
                <a:latin typeface="Arial"/>
              </a:rPr>
              <a:t>→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61888" y="1874519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00B5A3"/>
                </a:solidFill>
                <a:latin typeface="Arial"/>
              </a:rPr>
              <a:t>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87968" y="1874519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00B5A3"/>
                </a:solidFill>
                <a:latin typeface="Arial"/>
              </a:rPr>
              <a:t>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B5A3"/>
                </a:solidFill>
                <a:latin typeface="Arial"/>
              </a:rPr>
              <a:t>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943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0A1F44"/>
                </a:solidFill>
                <a:latin typeface="Arial"/>
              </a:rPr>
              <a:t>Proven at Scale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508760"/>
            <a:ext cx="2743200" cy="178308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27632"/>
            <a:ext cx="2468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800" b="1" i="0">
                <a:solidFill>
                  <a:srgbClr val="00B5A3"/>
                </a:solidFill>
                <a:latin typeface="Arial"/>
              </a:rPr>
              <a:t>340+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487168"/>
            <a:ext cx="24688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Active Partners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3383280" y="1508760"/>
            <a:ext cx="2743200" cy="178308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20440" y="1627632"/>
            <a:ext cx="2468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800" b="1" i="0">
                <a:solidFill>
                  <a:srgbClr val="00B5A3"/>
                </a:solidFill>
                <a:latin typeface="Arial"/>
              </a:rPr>
              <a:t>$2.4B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0440" y="2487168"/>
            <a:ext cx="24688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GMV Enabled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09360" y="1508760"/>
            <a:ext cx="2743200" cy="178308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1627632"/>
            <a:ext cx="2468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800" b="1" i="0">
                <a:solidFill>
                  <a:srgbClr val="00B5A3"/>
                </a:solidFill>
                <a:latin typeface="Arial"/>
              </a:rPr>
              <a:t>98%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2487168"/>
            <a:ext cx="24688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Partner Retention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235440" y="1508760"/>
            <a:ext cx="2743200" cy="178308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372600" y="1627632"/>
            <a:ext cx="2468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800" b="1" i="0">
                <a:solidFill>
                  <a:srgbClr val="00B5A3"/>
                </a:solidFill>
                <a:latin typeface="Arial"/>
              </a:rPr>
              <a:t>42%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72600" y="2487168"/>
            <a:ext cx="24688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Avg Revenue Lift
in 90 Days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3474720"/>
            <a:ext cx="2743200" cy="15544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584448"/>
            <a:ext cx="24688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A1F44"/>
                </a:solidFill>
                <a:latin typeface="Arial"/>
              </a:rPr>
              <a:t>14 Days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4297680"/>
            <a:ext cx="24688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4A5A6A"/>
                </a:solidFill>
                <a:latin typeface="Arial"/>
              </a:rPr>
              <a:t>Average Go-Live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383280" y="3474720"/>
            <a:ext cx="2743200" cy="15544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20440" y="3584448"/>
            <a:ext cx="24688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A1F44"/>
                </a:solidFill>
                <a:latin typeface="Arial"/>
              </a:rPr>
              <a:t>50-State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20440" y="4297680"/>
            <a:ext cx="24688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4A5A6A"/>
                </a:solidFill>
                <a:latin typeface="Arial"/>
              </a:rPr>
              <a:t>Provider Network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3474720"/>
            <a:ext cx="2743200" cy="15544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46520" y="3584448"/>
            <a:ext cx="24688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A1F44"/>
                </a:solidFill>
                <a:latin typeface="Arial"/>
              </a:rPr>
              <a:t>99.9%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46520" y="4297680"/>
            <a:ext cx="24688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4A5A6A"/>
                </a:solidFill>
                <a:latin typeface="Arial"/>
              </a:rPr>
              <a:t>Platform Uptime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235440" y="3474720"/>
            <a:ext cx="2743200" cy="15544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372600" y="3584448"/>
            <a:ext cx="24688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A1F44"/>
                </a:solidFill>
                <a:latin typeface="Arial"/>
              </a:rPr>
              <a:t>$1.2M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72600" y="4297680"/>
            <a:ext cx="24688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4A5A6A"/>
                </a:solidFill>
                <a:latin typeface="Arial"/>
              </a:rPr>
              <a:t>Avg Employer
Cost Savings YTD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5321808"/>
            <a:ext cx="12188952" cy="1234440"/>
          </a:xfrm>
          <a:prstGeom prst="rect">
            <a:avLst/>
          </a:prstGeom>
          <a:solidFill>
            <a:srgbClr val="E8F7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48640" y="5422392"/>
            <a:ext cx="100584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0A1F44"/>
                </a:solidFill>
                <a:latin typeface="Arial"/>
              </a:rPr>
              <a:t>"Cloud Health transformed how we think about clinical distribution. Within 90 days, we saw a 42% lift in provider-channel revenue."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5943600"/>
            <a:ext cx="8229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4A5A6A"/>
                </a:solidFill>
                <a:latin typeface="Arial"/>
              </a:rPr>
              <a:t>— VP Growth, Metabolic Wellness Partner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B5A3"/>
                </a:solidFill>
                <a:latin typeface="Arial"/>
              </a:rPr>
              <a:t>TRUST &amp; COMPLIANCE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943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0A1F44"/>
                </a:solidFill>
                <a:latin typeface="Arial"/>
              </a:rPr>
              <a:t>Enterprise-Grade Security. Healthcare-Native Compliance.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783080"/>
            <a:ext cx="5029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A5A6A"/>
                </a:solidFill>
                <a:latin typeface="Arial"/>
              </a:rPr>
              <a:t>Cloud Health is built from the ground up for regulated healthcare. Every layer of the platform — from data storage to clinical workflows to pharmacy transmission — is designed to meet the highest standards required by the most demanding enterprise clients.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4206240"/>
            <a:ext cx="2423160" cy="59436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4242816"/>
            <a:ext cx="2240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B5A3"/>
                </a:solidFill>
                <a:latin typeface="Arial"/>
              </a:rPr>
              <a:t>HIPAA Compliant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4507992"/>
            <a:ext cx="2240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CDDEE"/>
                </a:solidFill>
                <a:latin typeface="Arial"/>
              </a:rPr>
              <a:t>BAA execution available for all partners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00400" y="4206240"/>
            <a:ext cx="2423160" cy="59436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10128" y="4242816"/>
            <a:ext cx="2240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B5A3"/>
                </a:solidFill>
                <a:latin typeface="Arial"/>
              </a:rPr>
              <a:t>SOC 2 Type II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0128" y="4507992"/>
            <a:ext cx="2240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CDDEE"/>
                </a:solidFill>
                <a:latin typeface="Arial"/>
              </a:rPr>
              <a:t>Independently audited security infrastructure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983479"/>
            <a:ext cx="2423160" cy="59436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5020055"/>
            <a:ext cx="2240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B5A3"/>
                </a:solidFill>
                <a:latin typeface="Arial"/>
              </a:rPr>
              <a:t>256-bit AES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5285231"/>
            <a:ext cx="2240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CDDEE"/>
                </a:solidFill>
                <a:latin typeface="Arial"/>
              </a:rPr>
              <a:t>Encryption at rest and in transit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00400" y="4983479"/>
            <a:ext cx="2423160" cy="59436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310128" y="5020055"/>
            <a:ext cx="2240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B5A3"/>
                </a:solidFill>
                <a:latin typeface="Arial"/>
              </a:rPr>
              <a:t>PCI DSS Level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10128" y="5285231"/>
            <a:ext cx="2240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CDDEE"/>
                </a:solidFill>
                <a:latin typeface="Arial"/>
              </a:rPr>
              <a:t>Payment card industry certified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5760720"/>
            <a:ext cx="2423160" cy="59436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5797296"/>
            <a:ext cx="2240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B5A3"/>
                </a:solidFill>
                <a:latin typeface="Arial"/>
              </a:rPr>
              <a:t>50-State Licensed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6062472"/>
            <a:ext cx="2240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CDDEE"/>
                </a:solidFill>
                <a:latin typeface="Arial"/>
              </a:rPr>
              <a:t>Provider network covers all 50 states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00400" y="5760720"/>
            <a:ext cx="2423160" cy="594360"/>
          </a:xfrm>
          <a:prstGeom prst="rect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310128" y="5797296"/>
            <a:ext cx="2240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B5A3"/>
                </a:solidFill>
                <a:latin typeface="Arial"/>
              </a:rPr>
              <a:t>99.9% Uptime SLA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10128" y="6062472"/>
            <a:ext cx="2240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CDDEE"/>
                </a:solidFill>
                <a:latin typeface="Arial"/>
              </a:rPr>
              <a:t>Disaster recovery with 24/7 monitoring</a:t>
            </a:r>
          </a:p>
        </p:txBody>
      </p:sp>
      <p:sp>
        <p:nvSpPr>
          <p:cNvPr id="25" name="Oval 24"/>
          <p:cNvSpPr/>
          <p:nvPr/>
        </p:nvSpPr>
        <p:spPr>
          <a:xfrm>
            <a:off x="6903719" y="1691640"/>
            <a:ext cx="1645920" cy="1645920"/>
          </a:xfrm>
          <a:prstGeom prst="ellipse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949440" y="2148840"/>
            <a:ext cx="1554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HIPAA
Compliant</a:t>
            </a:r>
          </a:p>
        </p:txBody>
      </p:sp>
      <p:sp>
        <p:nvSpPr>
          <p:cNvPr id="27" name="Oval 26"/>
          <p:cNvSpPr/>
          <p:nvPr/>
        </p:nvSpPr>
        <p:spPr>
          <a:xfrm>
            <a:off x="9601200" y="1691640"/>
            <a:ext cx="1645920" cy="1645920"/>
          </a:xfrm>
          <a:prstGeom prst="ellipse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46920" y="2148840"/>
            <a:ext cx="1554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SOC 2
Type II</a:t>
            </a:r>
          </a:p>
        </p:txBody>
      </p:sp>
      <p:sp>
        <p:nvSpPr>
          <p:cNvPr id="29" name="Oval 28"/>
          <p:cNvSpPr/>
          <p:nvPr/>
        </p:nvSpPr>
        <p:spPr>
          <a:xfrm>
            <a:off x="6903719" y="4069080"/>
            <a:ext cx="1645920" cy="1645920"/>
          </a:xfrm>
          <a:prstGeom prst="ellipse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949440" y="4526280"/>
            <a:ext cx="1554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256-bit
Encryption</a:t>
            </a:r>
          </a:p>
        </p:txBody>
      </p:sp>
      <p:sp>
        <p:nvSpPr>
          <p:cNvPr id="31" name="Oval 30"/>
          <p:cNvSpPr/>
          <p:nvPr/>
        </p:nvSpPr>
        <p:spPr>
          <a:xfrm>
            <a:off x="9601200" y="4069080"/>
            <a:ext cx="1645920" cy="1645920"/>
          </a:xfrm>
          <a:prstGeom prst="ellipse">
            <a:avLst/>
          </a:prstGeom>
          <a:solidFill>
            <a:srgbClr val="0A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646920" y="4526280"/>
            <a:ext cx="1554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50-State
Licensed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B5A3"/>
                </a:solidFill>
                <a:latin typeface="Arial"/>
              </a:rPr>
              <a:t>DEVELOPER PLATFORM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rial"/>
              </a:rPr>
              <a:t>Build Anything on the Cloud Health API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50292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AACCCC"/>
                </a:solidFill>
                <a:latin typeface="Arial"/>
              </a:rPr>
              <a:t>RESTful API built for clinical commerce.
HIPAA-compliant. 50-state licensed.
Designed for developers who need to move fast without breaking compliance.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2880360"/>
            <a:ext cx="5029200" cy="3566160"/>
          </a:xfrm>
          <a:prstGeom prst="rect">
            <a:avLst/>
          </a:prstGeom>
          <a:solidFill>
            <a:srgbClr val="060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017520"/>
            <a:ext cx="466344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00D4C4"/>
                </a:solidFill>
                <a:latin typeface="Courier New"/>
              </a:rPr>
              <a:t>Base URL
https://api.cloudhealth.io/v1
Auth
Authorization: Bearer {api_token}
Rate Limit
1,000 req/hr · 100 req/min burst</a:t>
            </a:r>
          </a:p>
        </p:txBody>
      </p:sp>
      <p:sp>
        <p:nvSpPr>
          <p:cNvPr id="8" name="Rectangle 7"/>
          <p:cNvSpPr/>
          <p:nvPr/>
        </p:nvSpPr>
        <p:spPr>
          <a:xfrm>
            <a:off x="5852160" y="1417320"/>
            <a:ext cx="2880360" cy="224028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16752" y="1554480"/>
            <a:ext cx="2560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B5A3"/>
                </a:solidFill>
                <a:latin typeface="Arial"/>
              </a:rPr>
              <a:t>Patients API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16752" y="2011680"/>
            <a:ext cx="25603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CDDEE"/>
                </a:solidFill>
                <a:latin typeface="Courier New"/>
              </a:rPr>
              <a:t>GET/POST /patients
GET /patients/{id}
POST /patients/{id}/notes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961120" y="1417320"/>
            <a:ext cx="2880360" cy="224028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25712" y="1554480"/>
            <a:ext cx="2560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B5A3"/>
                </a:solidFill>
                <a:latin typeface="Arial"/>
              </a:rPr>
              <a:t>Prescriptions API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25712" y="2011680"/>
            <a:ext cx="25603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CDDEE"/>
                </a:solidFill>
                <a:latin typeface="Courier New"/>
              </a:rPr>
              <a:t>POST /prescriptions
POST /{id}/send
POST /{id}/refill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52160" y="3931920"/>
            <a:ext cx="2880360" cy="224028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16752" y="4069080"/>
            <a:ext cx="2560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B5A3"/>
                </a:solidFill>
                <a:latin typeface="Arial"/>
              </a:rPr>
              <a:t>Orders API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16752" y="4526280"/>
            <a:ext cx="25603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CDDEE"/>
                </a:solidFill>
                <a:latin typeface="Courier New"/>
              </a:rPr>
              <a:t>POST /orders
GET /orders
PUT /orders/{id}/cancel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61120" y="3931920"/>
            <a:ext cx="2880360" cy="2240280"/>
          </a:xfrm>
          <a:prstGeom prst="rect">
            <a:avLst/>
          </a:prstGeom>
          <a:solidFill>
            <a:srgbClr val="0D2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5712" y="4069080"/>
            <a:ext cx="2560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B5A3"/>
                </a:solidFill>
                <a:latin typeface="Arial"/>
              </a:rPr>
              <a:t>Providers API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25712" y="4526280"/>
            <a:ext cx="25603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CDDEE"/>
                </a:solidFill>
                <a:latin typeface="Courier New"/>
              </a:rPr>
              <a:t>GET /providers
POST /providers
GET /{id}/schedule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B5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315200" y="1828800"/>
            <a:ext cx="6400800" cy="6400800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731520" y="4389120"/>
            <a:ext cx="3657600" cy="3657600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rial"/>
              </a:rPr>
              <a:t>LAUNCH YOUR HEALTH PLATFORM TODAY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08760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 i="0">
                <a:solidFill>
                  <a:srgbClr val="FFFFFF"/>
                </a:solidFill>
                <a:latin typeface="Arial"/>
              </a:rPr>
              <a:t>Join the Cloud Health
Partner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246120"/>
            <a:ext cx="8229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CCF5F1"/>
                </a:solidFill>
                <a:latin typeface="Arial"/>
              </a:rPr>
              <a:t>Whether you're a telehealth operator, a wellness brand, a healthcare creator, or an employer benefits team — we'll craft a bespoke onboarding experience tailored to your goals.
No credit card required. Live in 14 days.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0292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rial"/>
              </a:rPr>
              <a:t>hello@cloudhealth.io   ·   cloudhealth.io   ·   Book a Demo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760720"/>
            <a:ext cx="27432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rial"/>
              </a:rPr>
              <a:t>Cloud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5760720"/>
            <a:ext cx="27432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00403A"/>
                </a:solidFill>
                <a:latin typeface="Arial"/>
              </a:rPr>
              <a:t>Health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603504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 i="0">
                <a:solidFill>
                  <a:srgbClr val="CCF5F1"/>
                </a:solidFill>
                <a:latin typeface="Arial"/>
              </a:rPr>
              <a:t>HIPAA Compliant  ·  50-State Licensed  ·  SOC 2 Type II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